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8" r:id="rId2"/>
    <p:sldId id="305" r:id="rId3"/>
    <p:sldId id="306" r:id="rId4"/>
    <p:sldId id="307" r:id="rId5"/>
    <p:sldId id="309" r:id="rId6"/>
    <p:sldId id="308" r:id="rId7"/>
    <p:sldId id="312" r:id="rId8"/>
    <p:sldId id="355" r:id="rId9"/>
    <p:sldId id="356" r:id="rId10"/>
    <p:sldId id="358" r:id="rId11"/>
    <p:sldId id="359" r:id="rId12"/>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0D2B"/>
    <a:srgbClr val="C2002F"/>
    <a:srgbClr val="744584"/>
    <a:srgbClr val="7E5A23"/>
    <a:srgbClr val="0085B5"/>
    <a:srgbClr val="45A53A"/>
    <a:srgbClr val="DA51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888D03-57F7-461B-A1CC-528BF7FDF0AB}" v="16" dt="2023-05-08T15:33:50.98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22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5984" cy="498186"/>
          </a:xfrm>
          <a:prstGeom prst="rect">
            <a:avLst/>
          </a:prstGeom>
        </p:spPr>
        <p:txBody>
          <a:bodyPr vert="horz" lIns="93113" tIns="46557" rIns="93113" bIns="46557" rtlCol="0"/>
          <a:lstStyle>
            <a:lvl1pPr algn="l">
              <a:defRPr sz="1200"/>
            </a:lvl1pPr>
          </a:lstStyle>
          <a:p>
            <a:endParaRPr lang="es-ES"/>
          </a:p>
        </p:txBody>
      </p:sp>
      <p:sp>
        <p:nvSpPr>
          <p:cNvPr id="3" name="Marcador de fecha 2"/>
          <p:cNvSpPr>
            <a:spLocks noGrp="1"/>
          </p:cNvSpPr>
          <p:nvPr>
            <p:ph type="dt" idx="1"/>
          </p:nvPr>
        </p:nvSpPr>
        <p:spPr>
          <a:xfrm>
            <a:off x="3850069" y="0"/>
            <a:ext cx="2945984" cy="498186"/>
          </a:xfrm>
          <a:prstGeom prst="rect">
            <a:avLst/>
          </a:prstGeom>
        </p:spPr>
        <p:txBody>
          <a:bodyPr vert="horz" lIns="93113" tIns="46557" rIns="93113" bIns="46557" rtlCol="0"/>
          <a:lstStyle>
            <a:lvl1pPr algn="r">
              <a:defRPr sz="1200"/>
            </a:lvl1pPr>
          </a:lstStyle>
          <a:p>
            <a:fld id="{14FCE745-5A3E-4FB3-AF25-9C29AD933389}" type="datetimeFigureOut">
              <a:rPr lang="es-ES" smtClean="0"/>
              <a:t>10/05/2023</a:t>
            </a:fld>
            <a:endParaRPr lang="es-ES"/>
          </a:p>
        </p:txBody>
      </p:sp>
      <p:sp>
        <p:nvSpPr>
          <p:cNvPr id="4" name="Marcador de imagen de diapositiva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3113" tIns="46557" rIns="93113" bIns="46557" rtlCol="0" anchor="ctr"/>
          <a:lstStyle/>
          <a:p>
            <a:endParaRPr lang="es-ES"/>
          </a:p>
        </p:txBody>
      </p:sp>
      <p:sp>
        <p:nvSpPr>
          <p:cNvPr id="5" name="Marcador de notas 4"/>
          <p:cNvSpPr>
            <a:spLocks noGrp="1"/>
          </p:cNvSpPr>
          <p:nvPr>
            <p:ph type="body" sz="quarter" idx="3"/>
          </p:nvPr>
        </p:nvSpPr>
        <p:spPr>
          <a:xfrm>
            <a:off x="680093" y="4777104"/>
            <a:ext cx="5437491" cy="3908100"/>
          </a:xfrm>
          <a:prstGeom prst="rect">
            <a:avLst/>
          </a:prstGeom>
        </p:spPr>
        <p:txBody>
          <a:bodyPr vert="horz" lIns="93113" tIns="46557" rIns="93113" bIns="46557"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1" y="9428452"/>
            <a:ext cx="2945984" cy="498186"/>
          </a:xfrm>
          <a:prstGeom prst="rect">
            <a:avLst/>
          </a:prstGeom>
        </p:spPr>
        <p:txBody>
          <a:bodyPr vert="horz" lIns="93113" tIns="46557" rIns="93113" bIns="46557"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069" y="9428452"/>
            <a:ext cx="2945984" cy="498186"/>
          </a:xfrm>
          <a:prstGeom prst="rect">
            <a:avLst/>
          </a:prstGeom>
        </p:spPr>
        <p:txBody>
          <a:bodyPr vert="horz" lIns="93113" tIns="46557" rIns="93113" bIns="46557" rtlCol="0" anchor="b"/>
          <a:lstStyle>
            <a:lvl1pPr algn="r">
              <a:defRPr sz="1200"/>
            </a:lvl1pPr>
          </a:lstStyle>
          <a:p>
            <a:fld id="{EFC1EA99-B692-4E3F-AFC6-BDE9EF8F8E1A}" type="slidenum">
              <a:rPr lang="es-ES" smtClean="0"/>
              <a:t>‹#›</a:t>
            </a:fld>
            <a:endParaRPr lang="es-ES"/>
          </a:p>
        </p:txBody>
      </p:sp>
    </p:spTree>
    <p:extLst>
      <p:ext uri="{BB962C8B-B14F-4D97-AF65-F5344CB8AC3E}">
        <p14:creationId xmlns:p14="http://schemas.microsoft.com/office/powerpoint/2010/main" val="868620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117400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303958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31580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3889408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3885930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244010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401919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920982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308587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341271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926B45C-872C-4285-B085-991786E29F8A}" type="datetimeFigureOut">
              <a:rPr lang="es-ES" smtClean="0"/>
              <a:pPr/>
              <a:t>10/05/2023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6C09604-FBD4-4ED2-A09A-EF5E0D992287}" type="slidenum">
              <a:rPr lang="es-ES" smtClean="0"/>
              <a:pPr/>
              <a:t>‹#›</a:t>
            </a:fld>
            <a:endParaRPr lang="es-ES"/>
          </a:p>
        </p:txBody>
      </p:sp>
    </p:spTree>
    <p:extLst>
      <p:ext uri="{BB962C8B-B14F-4D97-AF65-F5344CB8AC3E}">
        <p14:creationId xmlns:p14="http://schemas.microsoft.com/office/powerpoint/2010/main" val="217139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6B45C-872C-4285-B085-991786E29F8A}" type="datetimeFigureOut">
              <a:rPr lang="es-ES" smtClean="0"/>
              <a:pPr/>
              <a:t>10/05/2023</a:t>
            </a:fld>
            <a:endParaRPr lang="es-ES"/>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C09604-FBD4-4ED2-A09A-EF5E0D992287}" type="slidenum">
              <a:rPr lang="es-ES" smtClean="0"/>
              <a:pPr/>
              <a:t>‹#›</a:t>
            </a:fld>
            <a:endParaRPr lang="es-ES"/>
          </a:p>
        </p:txBody>
      </p:sp>
    </p:spTree>
    <p:extLst>
      <p:ext uri="{BB962C8B-B14F-4D97-AF65-F5344CB8AC3E}">
        <p14:creationId xmlns:p14="http://schemas.microsoft.com/office/powerpoint/2010/main" val="2507245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www.mentoringinternacional.camara.e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855640"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5162" y="1484784"/>
            <a:ext cx="3086224" cy="3096344"/>
          </a:xfrm>
          <a:prstGeom prst="rect">
            <a:avLst/>
          </a:prstGeom>
        </p:spPr>
      </p:pic>
    </p:spTree>
    <p:extLst>
      <p:ext uri="{BB962C8B-B14F-4D97-AF65-F5344CB8AC3E}">
        <p14:creationId xmlns:p14="http://schemas.microsoft.com/office/powerpoint/2010/main" val="3354420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551384" y="497071"/>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pPr>
              <a:spcAft>
                <a:spcPts val="600"/>
              </a:spcAft>
            </a:pPr>
            <a:r>
              <a:rPr lang="en-US" sz="600" dirty="0">
                <a:latin typeface="Gill Sans MT" panose="020B0502020104020203" pitchFamily="34" charset="0"/>
              </a:rPr>
              <a:t> </a:t>
            </a:r>
            <a:r>
              <a:rPr lang="en-US" sz="1600" b="1" cap="all" dirty="0" err="1">
                <a:solidFill>
                  <a:srgbClr val="5B5B5E"/>
                </a:solidFill>
                <a:latin typeface="Gill Sans MT" panose="020B0502020104020203" pitchFamily="34" charset="0"/>
              </a:rPr>
              <a:t>certificación</a:t>
            </a:r>
            <a:r>
              <a:rPr lang="en-US" sz="1600" b="1" cap="all" dirty="0">
                <a:solidFill>
                  <a:srgbClr val="5B5B5E"/>
                </a:solidFill>
                <a:latin typeface="Gill Sans MT" panose="020B0502020104020203" pitchFamily="34" charset="0"/>
              </a:rPr>
              <a:t> Internacional</a:t>
            </a:r>
            <a:r>
              <a:rPr lang="en-US" sz="600" dirty="0">
                <a:latin typeface="Gill Sans MT" panose="020B0502020104020203" pitchFamily="34" charset="0"/>
              </a:rPr>
              <a:t>  </a:t>
            </a:r>
            <a:endParaRPr lang="en-US" sz="1600" b="1" dirty="0">
              <a:solidFill>
                <a:srgbClr val="5B5B5E"/>
              </a:solidFill>
              <a:latin typeface="Gill Sans MT" panose="020B0502020104020203" pitchFamily="34" charset="0"/>
            </a:endParaRPr>
          </a:p>
          <a:p>
            <a:r>
              <a:rPr lang="en-US" sz="2000" b="1" dirty="0">
                <a:solidFill>
                  <a:srgbClr val="F5AC08"/>
                </a:solidFill>
                <a:latin typeface="Century Gothic" panose="020B0502020202020204" pitchFamily="34" charset="0"/>
              </a:rPr>
              <a:t>2. </a:t>
            </a:r>
            <a:r>
              <a:rPr lang="en-US" sz="2000" dirty="0">
                <a:solidFill>
                  <a:srgbClr val="CA0530"/>
                </a:solidFill>
                <a:latin typeface="Century Gothic" panose="020B0502020202020204" pitchFamily="34" charset="0"/>
              </a:rPr>
              <a:t>PYMES BENEFICIARIAS</a:t>
            </a:r>
          </a:p>
        </p:txBody>
      </p:sp>
      <p:sp>
        <p:nvSpPr>
          <p:cNvPr id="25" name="CuadroTexto 24">
            <a:extLst>
              <a:ext uri="{FF2B5EF4-FFF2-40B4-BE49-F238E27FC236}">
                <a16:creationId xmlns:a16="http://schemas.microsoft.com/office/drawing/2014/main" id="{8C47C623-1FB8-BF09-32AC-F11BB0ABE5E7}"/>
              </a:ext>
            </a:extLst>
          </p:cNvPr>
          <p:cNvSpPr txBox="1"/>
          <p:nvPr/>
        </p:nvSpPr>
        <p:spPr>
          <a:xfrm>
            <a:off x="551384" y="1591543"/>
            <a:ext cx="10813311" cy="523220"/>
          </a:xfrm>
          <a:prstGeom prst="rect">
            <a:avLst/>
          </a:prstGeom>
          <a:noFill/>
        </p:spPr>
        <p:txBody>
          <a:bodyPr wrap="square">
            <a:spAutoFit/>
          </a:bodyPr>
          <a:lstStyle/>
          <a:p>
            <a:pPr algn="just"/>
            <a:r>
              <a:rPr lang="es-ES" sz="1400" b="1" dirty="0">
                <a:solidFill>
                  <a:schemeClr val="tx1"/>
                </a:solidFill>
                <a:latin typeface="Century Gothic" panose="020B0502020202020204" pitchFamily="34" charset="0"/>
              </a:rPr>
              <a:t>Para ser beneficiario, </a:t>
            </a:r>
            <a:r>
              <a:rPr lang="es-ES" sz="1400" dirty="0">
                <a:solidFill>
                  <a:schemeClr val="tx1"/>
                </a:solidFill>
                <a:latin typeface="Century Gothic" panose="020B0502020202020204" pitchFamily="34" charset="0"/>
              </a:rPr>
              <a:t>las empresas interesadas deberán presentase a la Convocatoria de Ayudas que publique la Cámara de Comerio de España en su Sede Electrónica</a:t>
            </a:r>
            <a:r>
              <a:rPr lang="es-ES" sz="1400" b="1" dirty="0">
                <a:solidFill>
                  <a:schemeClr val="tx1"/>
                </a:solidFill>
                <a:latin typeface="Century Gothic" panose="020B0502020202020204" pitchFamily="34" charset="0"/>
              </a:rPr>
              <a:t>, </a:t>
            </a:r>
            <a:r>
              <a:rPr lang="es-ES" sz="1400" dirty="0">
                <a:latin typeface="Century Gothic" panose="020B0502020202020204" pitchFamily="34" charset="0"/>
              </a:rPr>
              <a:t>debiendo cumplir, en todo caso, los siguientes requisitos:</a:t>
            </a:r>
            <a:endParaRPr lang="es-ES" sz="1400" b="0" dirty="0">
              <a:solidFill>
                <a:schemeClr val="tx1"/>
              </a:solidFill>
              <a:latin typeface="Century Gothic" panose="020B0502020202020204" pitchFamily="34" charset="0"/>
            </a:endParaRPr>
          </a:p>
        </p:txBody>
      </p:sp>
      <p:sp>
        <p:nvSpPr>
          <p:cNvPr id="26" name="Elipse 25">
            <a:extLst>
              <a:ext uri="{FF2B5EF4-FFF2-40B4-BE49-F238E27FC236}">
                <a16:creationId xmlns:a16="http://schemas.microsoft.com/office/drawing/2014/main" id="{371D03A7-95D6-FFB9-2AA7-584E3F19BA66}"/>
              </a:ext>
            </a:extLst>
          </p:cNvPr>
          <p:cNvSpPr>
            <a:spLocks noChangeAspect="1"/>
          </p:cNvSpPr>
          <p:nvPr/>
        </p:nvSpPr>
        <p:spPr>
          <a:xfrm>
            <a:off x="1381267" y="2588447"/>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1</a:t>
            </a:r>
          </a:p>
        </p:txBody>
      </p:sp>
      <p:sp>
        <p:nvSpPr>
          <p:cNvPr id="27" name="Elipse 26">
            <a:extLst>
              <a:ext uri="{FF2B5EF4-FFF2-40B4-BE49-F238E27FC236}">
                <a16:creationId xmlns:a16="http://schemas.microsoft.com/office/drawing/2014/main" id="{861D0237-02EC-B3FF-A45E-DB0A3354AAB1}"/>
              </a:ext>
            </a:extLst>
          </p:cNvPr>
          <p:cNvSpPr>
            <a:spLocks noChangeAspect="1"/>
          </p:cNvSpPr>
          <p:nvPr/>
        </p:nvSpPr>
        <p:spPr>
          <a:xfrm>
            <a:off x="1381267" y="3132509"/>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2</a:t>
            </a:r>
          </a:p>
        </p:txBody>
      </p:sp>
      <p:sp>
        <p:nvSpPr>
          <p:cNvPr id="29" name="Elipse 28">
            <a:extLst>
              <a:ext uri="{FF2B5EF4-FFF2-40B4-BE49-F238E27FC236}">
                <a16:creationId xmlns:a16="http://schemas.microsoft.com/office/drawing/2014/main" id="{17665788-86D1-4B08-189A-2CAF98986CBA}"/>
              </a:ext>
            </a:extLst>
          </p:cNvPr>
          <p:cNvSpPr>
            <a:spLocks noChangeAspect="1"/>
          </p:cNvSpPr>
          <p:nvPr/>
        </p:nvSpPr>
        <p:spPr>
          <a:xfrm>
            <a:off x="1381267" y="4220633"/>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4</a:t>
            </a:r>
          </a:p>
        </p:txBody>
      </p:sp>
      <p:sp>
        <p:nvSpPr>
          <p:cNvPr id="30" name="Elipse 29">
            <a:extLst>
              <a:ext uri="{FF2B5EF4-FFF2-40B4-BE49-F238E27FC236}">
                <a16:creationId xmlns:a16="http://schemas.microsoft.com/office/drawing/2014/main" id="{03C28282-B86A-BABD-0166-A11FE49425F4}"/>
              </a:ext>
            </a:extLst>
          </p:cNvPr>
          <p:cNvSpPr>
            <a:spLocks noChangeAspect="1"/>
          </p:cNvSpPr>
          <p:nvPr/>
        </p:nvSpPr>
        <p:spPr>
          <a:xfrm>
            <a:off x="1381267" y="3676571"/>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3</a:t>
            </a:r>
          </a:p>
        </p:txBody>
      </p:sp>
      <p:sp>
        <p:nvSpPr>
          <p:cNvPr id="31" name="Rectángulo 114">
            <a:extLst>
              <a:ext uri="{FF2B5EF4-FFF2-40B4-BE49-F238E27FC236}">
                <a16:creationId xmlns:a16="http://schemas.microsoft.com/office/drawing/2014/main" id="{23C5BAC7-C107-D0C0-A297-4D99A157D381}"/>
              </a:ext>
            </a:extLst>
          </p:cNvPr>
          <p:cNvSpPr/>
          <p:nvPr/>
        </p:nvSpPr>
        <p:spPr>
          <a:xfrm>
            <a:off x="1919536" y="2588447"/>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lvl="0">
              <a:spcBef>
                <a:spcPts val="600"/>
              </a:spcBef>
              <a:spcAft>
                <a:spcPts val="600"/>
              </a:spcAft>
              <a:buClr>
                <a:srgbClr val="FFC000"/>
              </a:buClr>
              <a:buSzPct val="130000"/>
            </a:pPr>
            <a:r>
              <a:rPr lang="es-ES" sz="1300" dirty="0">
                <a:solidFill>
                  <a:prstClr val="black"/>
                </a:solidFill>
                <a:latin typeface="Century Gothic" panose="020B0502020202020204" pitchFamily="34" charset="0"/>
              </a:rPr>
              <a:t>Tener la </a:t>
            </a:r>
            <a:r>
              <a:rPr lang="es-ES" sz="1300" b="1" dirty="0">
                <a:solidFill>
                  <a:prstClr val="black"/>
                </a:solidFill>
                <a:latin typeface="Century Gothic" panose="020B0502020202020204" pitchFamily="34" charset="0"/>
              </a:rPr>
              <a:t>consideración de PYME </a:t>
            </a:r>
            <a:r>
              <a:rPr lang="es-ES" sz="1100" dirty="0">
                <a:solidFill>
                  <a:prstClr val="black"/>
                </a:solidFill>
                <a:latin typeface="Century Gothic" panose="020B0502020202020204" pitchFamily="34" charset="0"/>
              </a:rPr>
              <a:t>(Anexo I del Reglamento (UE) n.º 651/2014 de la Comisión)</a:t>
            </a:r>
            <a:r>
              <a:rPr lang="es-ES" sz="1300" b="1" dirty="0">
                <a:solidFill>
                  <a:prstClr val="black"/>
                </a:solidFill>
                <a:latin typeface="Century Gothic" panose="020B0502020202020204" pitchFamily="34" charset="0"/>
              </a:rPr>
              <a:t>.</a:t>
            </a:r>
            <a:endParaRPr lang="es-ES" sz="1300" dirty="0">
              <a:solidFill>
                <a:prstClr val="black"/>
              </a:solidFill>
              <a:latin typeface="Century Gothic" panose="020B0502020202020204" pitchFamily="34" charset="0"/>
            </a:endParaRPr>
          </a:p>
        </p:txBody>
      </p:sp>
      <p:sp>
        <p:nvSpPr>
          <p:cNvPr id="32" name="Rectángulo 114">
            <a:extLst>
              <a:ext uri="{FF2B5EF4-FFF2-40B4-BE49-F238E27FC236}">
                <a16:creationId xmlns:a16="http://schemas.microsoft.com/office/drawing/2014/main" id="{115058D8-4F5B-F80D-A976-B3FF67AE1525}"/>
              </a:ext>
            </a:extLst>
          </p:cNvPr>
          <p:cNvSpPr/>
          <p:nvPr/>
        </p:nvSpPr>
        <p:spPr>
          <a:xfrm>
            <a:off x="1919536" y="3670958"/>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Tener una</a:t>
            </a:r>
            <a:r>
              <a:rPr lang="es-ES" sz="1300" b="1" dirty="0">
                <a:solidFill>
                  <a:prstClr val="black"/>
                </a:solidFill>
                <a:latin typeface="Century Gothic" panose="020B0502020202020204" pitchFamily="34" charset="0"/>
              </a:rPr>
              <a:t> facturación superior a 1 millón de euros. </a:t>
            </a:r>
          </a:p>
        </p:txBody>
      </p:sp>
      <p:sp>
        <p:nvSpPr>
          <p:cNvPr id="33" name="Rectángulo 114">
            <a:extLst>
              <a:ext uri="{FF2B5EF4-FFF2-40B4-BE49-F238E27FC236}">
                <a16:creationId xmlns:a16="http://schemas.microsoft.com/office/drawing/2014/main" id="{38FC28BC-7007-CB84-DB5C-56435283632A}"/>
              </a:ext>
            </a:extLst>
          </p:cNvPr>
          <p:cNvSpPr/>
          <p:nvPr/>
        </p:nvSpPr>
        <p:spPr>
          <a:xfrm>
            <a:off x="1919536" y="4220633"/>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Ser empresa </a:t>
            </a:r>
            <a:r>
              <a:rPr lang="es-ES" sz="1300" b="1" dirty="0">
                <a:solidFill>
                  <a:prstClr val="black"/>
                </a:solidFill>
                <a:latin typeface="Century Gothic" panose="020B0502020202020204" pitchFamily="34" charset="0"/>
              </a:rPr>
              <a:t>exportadora </a:t>
            </a:r>
            <a:r>
              <a:rPr lang="es-ES" sz="1300" dirty="0">
                <a:solidFill>
                  <a:prstClr val="black"/>
                </a:solidFill>
                <a:latin typeface="Century Gothic" panose="020B0502020202020204" pitchFamily="34" charset="0"/>
              </a:rPr>
              <a:t>(sólo en el caso de que se solicite una certificación voluntaria fuera de la UE)</a:t>
            </a:r>
          </a:p>
        </p:txBody>
      </p:sp>
      <p:sp>
        <p:nvSpPr>
          <p:cNvPr id="35" name="Abrir corchete 34">
            <a:extLst>
              <a:ext uri="{FF2B5EF4-FFF2-40B4-BE49-F238E27FC236}">
                <a16:creationId xmlns:a16="http://schemas.microsoft.com/office/drawing/2014/main" id="{DD93E319-E5C6-894A-8B19-4A0802BC9B73}"/>
              </a:ext>
            </a:extLst>
          </p:cNvPr>
          <p:cNvSpPr/>
          <p:nvPr/>
        </p:nvSpPr>
        <p:spPr>
          <a:xfrm>
            <a:off x="1284879" y="2588447"/>
            <a:ext cx="45719" cy="2224026"/>
          </a:xfrm>
          <a:prstGeom prst="leftBracket">
            <a:avLst/>
          </a:prstGeom>
          <a:noFill/>
          <a:ln w="6350">
            <a:solidFill>
              <a:srgbClr val="F8D11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srgbClr val="F8D117"/>
              </a:solidFill>
            </a:endParaRPr>
          </a:p>
        </p:txBody>
      </p:sp>
      <p:sp>
        <p:nvSpPr>
          <p:cNvPr id="36" name="CuadroTexto 35">
            <a:extLst>
              <a:ext uri="{FF2B5EF4-FFF2-40B4-BE49-F238E27FC236}">
                <a16:creationId xmlns:a16="http://schemas.microsoft.com/office/drawing/2014/main" id="{49746BBC-4E56-DA6D-DB14-6117FBC0CF61}"/>
              </a:ext>
            </a:extLst>
          </p:cNvPr>
          <p:cNvSpPr txBox="1"/>
          <p:nvPr/>
        </p:nvSpPr>
        <p:spPr>
          <a:xfrm rot="16200000">
            <a:off x="-174089" y="3493204"/>
            <a:ext cx="2052000" cy="276999"/>
          </a:xfrm>
          <a:prstGeom prst="rect">
            <a:avLst/>
          </a:prstGeom>
          <a:solidFill>
            <a:srgbClr val="F8D117"/>
          </a:solidFill>
        </p:spPr>
        <p:txBody>
          <a:bodyPr wrap="square" anchor="ctr">
            <a:spAutoFit/>
          </a:bodyPr>
          <a:lstStyle/>
          <a:p>
            <a:pPr algn="ctr"/>
            <a:r>
              <a:rPr lang="es-ES" sz="1200" b="1" dirty="0">
                <a:latin typeface="Century Gothic" panose="020B0502020202020204" pitchFamily="34" charset="0"/>
              </a:rPr>
              <a:t>CRITERIOS DE SELECCIÓN</a:t>
            </a:r>
          </a:p>
        </p:txBody>
      </p:sp>
      <p:sp>
        <p:nvSpPr>
          <p:cNvPr id="37" name="Rectángulo 114">
            <a:extLst>
              <a:ext uri="{FF2B5EF4-FFF2-40B4-BE49-F238E27FC236}">
                <a16:creationId xmlns:a16="http://schemas.microsoft.com/office/drawing/2014/main" id="{582E356F-AF45-9E7E-EC7C-4101EC840A5F}"/>
              </a:ext>
            </a:extLst>
          </p:cNvPr>
          <p:cNvSpPr/>
          <p:nvPr/>
        </p:nvSpPr>
        <p:spPr>
          <a:xfrm>
            <a:off x="1919536" y="3125402"/>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Disponer de </a:t>
            </a:r>
            <a:r>
              <a:rPr lang="es-ES" sz="1300" b="1" dirty="0">
                <a:solidFill>
                  <a:prstClr val="black"/>
                </a:solidFill>
                <a:latin typeface="Century Gothic" panose="020B0502020202020204" pitchFamily="34" charset="0"/>
              </a:rPr>
              <a:t>producto, servicio o marca propia</a:t>
            </a:r>
            <a:r>
              <a:rPr lang="es-ES" sz="1300" dirty="0">
                <a:solidFill>
                  <a:prstClr val="black"/>
                </a:solidFill>
                <a:latin typeface="Century Gothic" panose="020B0502020202020204" pitchFamily="34" charset="0"/>
              </a:rPr>
              <a:t>. </a:t>
            </a:r>
          </a:p>
        </p:txBody>
      </p:sp>
    </p:spTree>
    <p:extLst>
      <p:ext uri="{BB962C8B-B14F-4D97-AF65-F5344CB8AC3E}">
        <p14:creationId xmlns:p14="http://schemas.microsoft.com/office/powerpoint/2010/main" val="3187014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551384" y="497071"/>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pPr>
              <a:spcAft>
                <a:spcPts val="600"/>
              </a:spcAft>
            </a:pPr>
            <a:r>
              <a:rPr lang="en-US" sz="600" dirty="0">
                <a:latin typeface="Gill Sans MT" panose="020B0502020104020203" pitchFamily="34" charset="0"/>
              </a:rPr>
              <a:t> </a:t>
            </a:r>
            <a:r>
              <a:rPr lang="en-US" sz="1600" b="1" cap="all" dirty="0" err="1">
                <a:solidFill>
                  <a:srgbClr val="5B5B5E"/>
                </a:solidFill>
                <a:latin typeface="Gill Sans MT" panose="020B0502020104020203" pitchFamily="34" charset="0"/>
              </a:rPr>
              <a:t>certificación</a:t>
            </a:r>
            <a:r>
              <a:rPr lang="en-US" sz="1600" b="1" cap="all" dirty="0">
                <a:solidFill>
                  <a:srgbClr val="5B5B5E"/>
                </a:solidFill>
                <a:latin typeface="Gill Sans MT" panose="020B0502020104020203" pitchFamily="34" charset="0"/>
              </a:rPr>
              <a:t> Internacional</a:t>
            </a:r>
            <a:r>
              <a:rPr lang="en-US" sz="600" dirty="0">
                <a:latin typeface="Gill Sans MT" panose="020B0502020104020203" pitchFamily="34" charset="0"/>
              </a:rPr>
              <a:t>  </a:t>
            </a:r>
            <a:endParaRPr lang="en-US" sz="1600" b="1" dirty="0">
              <a:solidFill>
                <a:srgbClr val="5B5B5E"/>
              </a:solidFill>
              <a:latin typeface="Gill Sans MT" panose="020B0502020104020203" pitchFamily="34" charset="0"/>
            </a:endParaRPr>
          </a:p>
          <a:p>
            <a:r>
              <a:rPr lang="en-US" sz="2000" b="1" dirty="0">
                <a:solidFill>
                  <a:srgbClr val="F5AC08"/>
                </a:solidFill>
                <a:latin typeface="Century Gothic" panose="020B0502020202020204" pitchFamily="34" charset="0"/>
              </a:rPr>
              <a:t>3. </a:t>
            </a:r>
            <a:r>
              <a:rPr lang="en-US" sz="2000" dirty="0">
                <a:solidFill>
                  <a:srgbClr val="CA0530"/>
                </a:solidFill>
                <a:latin typeface="Century Gothic" panose="020B0502020202020204" pitchFamily="34" charset="0"/>
              </a:rPr>
              <a:t>GASTOS ELEGIBLES  </a:t>
            </a:r>
          </a:p>
        </p:txBody>
      </p:sp>
      <p:sp>
        <p:nvSpPr>
          <p:cNvPr id="5" name="CuadroTexto 4">
            <a:extLst>
              <a:ext uri="{FF2B5EF4-FFF2-40B4-BE49-F238E27FC236}">
                <a16:creationId xmlns:a16="http://schemas.microsoft.com/office/drawing/2014/main" id="{4A058EDF-5CA3-8409-8D83-4235E26A4AEF}"/>
              </a:ext>
            </a:extLst>
          </p:cNvPr>
          <p:cNvSpPr txBox="1"/>
          <p:nvPr/>
        </p:nvSpPr>
        <p:spPr>
          <a:xfrm>
            <a:off x="534542" y="1201241"/>
            <a:ext cx="10297144" cy="4701287"/>
          </a:xfrm>
          <a:prstGeom prst="rect">
            <a:avLst/>
          </a:prstGeom>
          <a:noFill/>
        </p:spPr>
        <p:txBody>
          <a:bodyPr wrap="square">
            <a:spAutoFit/>
          </a:bodyPr>
          <a:lstStyle/>
          <a:p>
            <a:pPr algn="just">
              <a:lnSpc>
                <a:spcPct val="150000"/>
              </a:lnSpc>
              <a:spcBef>
                <a:spcPts val="1200"/>
              </a:spcBef>
              <a:spcAft>
                <a:spcPts val="600"/>
              </a:spcAft>
            </a:pPr>
            <a:r>
              <a:rPr lang="es-ES_tradnl" sz="1200" dirty="0">
                <a:effectLst/>
                <a:ea typeface="Times New Roman" panose="02020603050405020304" pitchFamily="18" charset="0"/>
              </a:rPr>
              <a:t>Serán susceptibles de ser cofinanciados los gastos derivados del proceso de certificación de los productos de la empresa beneficiaria para su comercialización fuera de la UE, admitiéndose proyectos ya iniciados, siempre que la fecha de factura y pago de los conceptos para los que se solicite la ayuda estos sea posterior a 1 de enero de 2023.</a:t>
            </a:r>
            <a:endParaRPr lang="es-ES" sz="1200" dirty="0">
              <a:effectLst/>
              <a:ea typeface="Times New Roman" panose="02020603050405020304" pitchFamily="18" charset="0"/>
            </a:endParaRPr>
          </a:p>
          <a:p>
            <a:pPr algn="just">
              <a:lnSpc>
                <a:spcPct val="150000"/>
              </a:lnSpc>
              <a:spcBef>
                <a:spcPts val="1200"/>
              </a:spcBef>
              <a:spcAft>
                <a:spcPts val="600"/>
              </a:spcAft>
            </a:pPr>
            <a:r>
              <a:rPr lang="es-ES_tradnl" sz="1200" dirty="0">
                <a:effectLst/>
                <a:ea typeface="Times New Roman" panose="02020603050405020304" pitchFamily="18" charset="0"/>
              </a:rPr>
              <a:t>Se incluyen en esta línea tanto las certificaciones obligatorias, como las voluntarias, siempre que éstas se dirijan a la actividad exportadora de la empresa (en el caso de las certificaciones voluntarias, la empresa deberá acreditar su condición de empresa exportadora). </a:t>
            </a:r>
            <a:endParaRPr lang="es-ES" sz="1200" dirty="0">
              <a:effectLst/>
              <a:ea typeface="Times New Roman" panose="02020603050405020304" pitchFamily="18" charset="0"/>
            </a:endParaRPr>
          </a:p>
          <a:p>
            <a:pPr algn="just">
              <a:lnSpc>
                <a:spcPct val="150000"/>
              </a:lnSpc>
              <a:spcBef>
                <a:spcPts val="600"/>
              </a:spcBef>
              <a:spcAft>
                <a:spcPts val="600"/>
              </a:spcAft>
            </a:pPr>
            <a:r>
              <a:rPr lang="es-ES_tradnl" sz="1100" dirty="0">
                <a:effectLst/>
                <a:ea typeface="Times New Roman" panose="02020603050405020304" pitchFamily="18" charset="0"/>
              </a:rPr>
              <a:t>Se incluyen, entre otros, los siguientes gastos vinculados a la certificación:</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Gastos de consultoría necesarios para llevar a cabo la certificación de los productos.</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Coste de envío de muestras (incluye certificación de envío), de devolución al acabar los ensayos y/o destrucción de las muestras.</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Coste de los ensayos de laboratorio (en España o en destino).</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Coste de ensayos o de investigaciones clínicas.</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Coste de emisión del certificado/homologación</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Coste de realización de auditorías, en caso de ser precisas y siempre relacionadas con el proceso de certificación/homologación.</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Coste de renovación/mantenimiento de certificados, si bien tendrán carácter prioritario en lo que a apoyo se refiere, certificaciones de primer año.</a:t>
            </a:r>
            <a:endParaRPr lang="es-ES" sz="1100" dirty="0">
              <a:effectLst/>
              <a:ea typeface="Times New Roman" panose="02020603050405020304" pitchFamily="18" charset="0"/>
            </a:endParaRPr>
          </a:p>
          <a:p>
            <a:pPr marL="342900" lvl="0" indent="-342900" algn="just">
              <a:spcBef>
                <a:spcPts val="600"/>
              </a:spcBef>
              <a:spcAft>
                <a:spcPts val="600"/>
              </a:spcAft>
              <a:buClr>
                <a:srgbClr val="00B050"/>
              </a:buClr>
              <a:buSzPts val="1100"/>
              <a:buFont typeface="Wingdings" panose="05000000000000000000" pitchFamily="2" charset="2"/>
              <a:buChar char=""/>
            </a:pPr>
            <a:r>
              <a:rPr lang="es-ES_tradnl" sz="1100" dirty="0">
                <a:effectLst/>
                <a:ea typeface="Times New Roman" panose="02020603050405020304" pitchFamily="18" charset="0"/>
              </a:rPr>
              <a:t>Traducción y legalización de documentos (</a:t>
            </a:r>
            <a:r>
              <a:rPr lang="es-ES_tradnl" sz="1100" dirty="0" err="1">
                <a:effectLst/>
                <a:ea typeface="Times New Roman" panose="02020603050405020304" pitchFamily="18" charset="0"/>
              </a:rPr>
              <a:t>p.e</a:t>
            </a:r>
            <a:r>
              <a:rPr lang="es-ES_tradnl" sz="1100" dirty="0">
                <a:effectLst/>
                <a:ea typeface="Times New Roman" panose="02020603050405020304" pitchFamily="18" charset="0"/>
              </a:rPr>
              <a:t>. manuales de instrucciones).</a:t>
            </a:r>
            <a:endParaRPr lang="es-ES" sz="1100" dirty="0">
              <a:effectLst/>
              <a:ea typeface="Times New Roman" panose="02020603050405020304" pitchFamily="18" charset="0"/>
            </a:endParaRPr>
          </a:p>
        </p:txBody>
      </p:sp>
    </p:spTree>
    <p:extLst>
      <p:ext uri="{BB962C8B-B14F-4D97-AF65-F5344CB8AC3E}">
        <p14:creationId xmlns:p14="http://schemas.microsoft.com/office/powerpoint/2010/main" val="3210481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grpSp>
        <p:nvGrpSpPr>
          <p:cNvPr id="2" name="Grupo 1">
            <a:extLst>
              <a:ext uri="{FF2B5EF4-FFF2-40B4-BE49-F238E27FC236}">
                <a16:creationId xmlns:a16="http://schemas.microsoft.com/office/drawing/2014/main" id="{A61C6CF7-C4BE-CE56-5FFE-3EEDB2C43A78}"/>
              </a:ext>
            </a:extLst>
          </p:cNvPr>
          <p:cNvGrpSpPr/>
          <p:nvPr/>
        </p:nvGrpSpPr>
        <p:grpSpPr>
          <a:xfrm>
            <a:off x="911424" y="1666010"/>
            <a:ext cx="5401191" cy="400110"/>
            <a:chOff x="1225319" y="1576750"/>
            <a:chExt cx="5193970" cy="400110"/>
          </a:xfrm>
        </p:grpSpPr>
        <p:sp>
          <p:nvSpPr>
            <p:cNvPr id="4" name="Rectángulo 9">
              <a:extLst>
                <a:ext uri="{FF2B5EF4-FFF2-40B4-BE49-F238E27FC236}">
                  <a16:creationId xmlns:a16="http://schemas.microsoft.com/office/drawing/2014/main" id="{1CEE2761-B389-C58C-213A-61C57EFA1553}"/>
                </a:ext>
              </a:extLst>
            </p:cNvPr>
            <p:cNvSpPr>
              <a:spLocks noChangeArrowheads="1"/>
            </p:cNvSpPr>
            <p:nvPr/>
          </p:nvSpPr>
          <p:spPr bwMode="auto">
            <a:xfrm>
              <a:off x="1883764" y="1601353"/>
              <a:ext cx="4535525"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OBJETIVO </a:t>
              </a:r>
            </a:p>
          </p:txBody>
        </p:sp>
        <p:sp>
          <p:nvSpPr>
            <p:cNvPr id="5" name="Rectángulo 9">
              <a:extLst>
                <a:ext uri="{FF2B5EF4-FFF2-40B4-BE49-F238E27FC236}">
                  <a16:creationId xmlns:a16="http://schemas.microsoft.com/office/drawing/2014/main" id="{53A0530D-6C0A-3CE0-5A6D-F3ADEF0765D2}"/>
                </a:ext>
              </a:extLst>
            </p:cNvPr>
            <p:cNvSpPr>
              <a:spLocks noChangeArrowheads="1"/>
            </p:cNvSpPr>
            <p:nvPr/>
          </p:nvSpPr>
          <p:spPr bwMode="auto">
            <a:xfrm>
              <a:off x="1225319" y="1576750"/>
              <a:ext cx="692454"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I.1.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grpSp>
        <p:nvGrpSpPr>
          <p:cNvPr id="7" name="Grupo 6">
            <a:extLst>
              <a:ext uri="{FF2B5EF4-FFF2-40B4-BE49-F238E27FC236}">
                <a16:creationId xmlns:a16="http://schemas.microsoft.com/office/drawing/2014/main" id="{54897AD2-822D-E45F-1CE4-5CE8E3AF1A80}"/>
              </a:ext>
            </a:extLst>
          </p:cNvPr>
          <p:cNvGrpSpPr/>
          <p:nvPr/>
        </p:nvGrpSpPr>
        <p:grpSpPr>
          <a:xfrm>
            <a:off x="911424" y="2080621"/>
            <a:ext cx="7535251" cy="400110"/>
            <a:chOff x="869205" y="1576554"/>
            <a:chExt cx="7462938" cy="400110"/>
          </a:xfrm>
        </p:grpSpPr>
        <p:sp>
          <p:nvSpPr>
            <p:cNvPr id="8" name="Rectángulo 9">
              <a:extLst>
                <a:ext uri="{FF2B5EF4-FFF2-40B4-BE49-F238E27FC236}">
                  <a16:creationId xmlns:a16="http://schemas.microsoft.com/office/drawing/2014/main" id="{01A8170C-3BD4-0580-335F-7BC05673E504}"/>
                </a:ext>
              </a:extLst>
            </p:cNvPr>
            <p:cNvSpPr>
              <a:spLocks noChangeArrowheads="1"/>
            </p:cNvSpPr>
            <p:nvPr/>
          </p:nvSpPr>
          <p:spPr bwMode="auto">
            <a:xfrm>
              <a:off x="1561129" y="1586656"/>
              <a:ext cx="6771014"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EMPRESAS MENTORAS </a:t>
              </a:r>
            </a:p>
          </p:txBody>
        </p:sp>
        <p:sp>
          <p:nvSpPr>
            <p:cNvPr id="9" name="Rectángulo 9">
              <a:extLst>
                <a:ext uri="{FF2B5EF4-FFF2-40B4-BE49-F238E27FC236}">
                  <a16:creationId xmlns:a16="http://schemas.microsoft.com/office/drawing/2014/main" id="{42F27BE6-8912-876F-D1A6-9ED50A4CC09C}"/>
                </a:ext>
              </a:extLst>
            </p:cNvPr>
            <p:cNvSpPr>
              <a:spLocks noChangeArrowheads="1"/>
            </p:cNvSpPr>
            <p:nvPr/>
          </p:nvSpPr>
          <p:spPr bwMode="auto">
            <a:xfrm>
              <a:off x="869205" y="1576554"/>
              <a:ext cx="713170"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I.2.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grpSp>
        <p:nvGrpSpPr>
          <p:cNvPr id="14" name="Grupo 13">
            <a:extLst>
              <a:ext uri="{FF2B5EF4-FFF2-40B4-BE49-F238E27FC236}">
                <a16:creationId xmlns:a16="http://schemas.microsoft.com/office/drawing/2014/main" id="{34C032A4-F7BA-E644-E5FC-DBB13B8E2FE3}"/>
              </a:ext>
            </a:extLst>
          </p:cNvPr>
          <p:cNvGrpSpPr/>
          <p:nvPr/>
        </p:nvGrpSpPr>
        <p:grpSpPr>
          <a:xfrm>
            <a:off x="985132" y="2529820"/>
            <a:ext cx="7796863" cy="400110"/>
            <a:chOff x="1395293" y="1540781"/>
            <a:chExt cx="7385904" cy="400110"/>
          </a:xfrm>
        </p:grpSpPr>
        <p:sp>
          <p:nvSpPr>
            <p:cNvPr id="15" name="Rectángulo 9">
              <a:extLst>
                <a:ext uri="{FF2B5EF4-FFF2-40B4-BE49-F238E27FC236}">
                  <a16:creationId xmlns:a16="http://schemas.microsoft.com/office/drawing/2014/main" id="{84369850-0176-B971-A003-DE5BFF85A50E}"/>
                </a:ext>
              </a:extLst>
            </p:cNvPr>
            <p:cNvSpPr>
              <a:spLocks noChangeArrowheads="1"/>
            </p:cNvSpPr>
            <p:nvPr/>
          </p:nvSpPr>
          <p:spPr bwMode="auto">
            <a:xfrm>
              <a:off x="1992172" y="1571559"/>
              <a:ext cx="6789025"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PYMES BENEFICIARIAS </a:t>
              </a:r>
            </a:p>
          </p:txBody>
        </p:sp>
        <p:sp>
          <p:nvSpPr>
            <p:cNvPr id="16" name="Rectángulo 9">
              <a:extLst>
                <a:ext uri="{FF2B5EF4-FFF2-40B4-BE49-F238E27FC236}">
                  <a16:creationId xmlns:a16="http://schemas.microsoft.com/office/drawing/2014/main" id="{67FC2B6A-E33D-4822-FCCC-CDA34522C4A8}"/>
                </a:ext>
              </a:extLst>
            </p:cNvPr>
            <p:cNvSpPr>
              <a:spLocks noChangeArrowheads="1"/>
            </p:cNvSpPr>
            <p:nvPr/>
          </p:nvSpPr>
          <p:spPr bwMode="auto">
            <a:xfrm>
              <a:off x="1395293" y="1540781"/>
              <a:ext cx="542480"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I.3.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grpSp>
        <p:nvGrpSpPr>
          <p:cNvPr id="17" name="Grupo 16">
            <a:extLst>
              <a:ext uri="{FF2B5EF4-FFF2-40B4-BE49-F238E27FC236}">
                <a16:creationId xmlns:a16="http://schemas.microsoft.com/office/drawing/2014/main" id="{30AB4D61-C5E7-A2FD-6B5D-91A31E316832}"/>
              </a:ext>
            </a:extLst>
          </p:cNvPr>
          <p:cNvGrpSpPr/>
          <p:nvPr/>
        </p:nvGrpSpPr>
        <p:grpSpPr>
          <a:xfrm>
            <a:off x="911425" y="3005232"/>
            <a:ext cx="10749702" cy="400110"/>
            <a:chOff x="1125335" y="1556276"/>
            <a:chExt cx="10434196" cy="400110"/>
          </a:xfrm>
        </p:grpSpPr>
        <p:sp>
          <p:nvSpPr>
            <p:cNvPr id="18" name="Rectángulo 9">
              <a:extLst>
                <a:ext uri="{FF2B5EF4-FFF2-40B4-BE49-F238E27FC236}">
                  <a16:creationId xmlns:a16="http://schemas.microsoft.com/office/drawing/2014/main" id="{C4C64D8F-8E1C-6455-2018-5E9D857639D9}"/>
                </a:ext>
              </a:extLst>
            </p:cNvPr>
            <p:cNvSpPr>
              <a:spLocks noChangeArrowheads="1"/>
            </p:cNvSpPr>
            <p:nvPr/>
          </p:nvSpPr>
          <p:spPr bwMode="auto">
            <a:xfrm>
              <a:off x="1815251" y="1581998"/>
              <a:ext cx="9744280"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FUNCIONAMIENTO PROGRAMA</a:t>
              </a:r>
            </a:p>
          </p:txBody>
        </p:sp>
        <p:sp>
          <p:nvSpPr>
            <p:cNvPr id="19" name="Rectángulo 9">
              <a:extLst>
                <a:ext uri="{FF2B5EF4-FFF2-40B4-BE49-F238E27FC236}">
                  <a16:creationId xmlns:a16="http://schemas.microsoft.com/office/drawing/2014/main" id="{58F49228-70C4-86F1-5750-D355FDA4B518}"/>
                </a:ext>
              </a:extLst>
            </p:cNvPr>
            <p:cNvSpPr>
              <a:spLocks noChangeArrowheads="1"/>
            </p:cNvSpPr>
            <p:nvPr/>
          </p:nvSpPr>
          <p:spPr bwMode="auto">
            <a:xfrm>
              <a:off x="1125335" y="1556276"/>
              <a:ext cx="697295"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I.4.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sp>
        <p:nvSpPr>
          <p:cNvPr id="20" name="Título 1">
            <a:extLst>
              <a:ext uri="{FF2B5EF4-FFF2-40B4-BE49-F238E27FC236}">
                <a16:creationId xmlns:a16="http://schemas.microsoft.com/office/drawing/2014/main" id="{79B5B6A1-4E78-2D62-176A-23D4968E99A9}"/>
              </a:ext>
            </a:extLst>
          </p:cNvPr>
          <p:cNvSpPr txBox="1">
            <a:spLocks/>
          </p:cNvSpPr>
          <p:nvPr/>
        </p:nvSpPr>
        <p:spPr>
          <a:xfrm>
            <a:off x="489605" y="560253"/>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r>
              <a:rPr lang="en-US" sz="2000" b="1" dirty="0">
                <a:solidFill>
                  <a:srgbClr val="CA0530"/>
                </a:solidFill>
                <a:latin typeface="Century Gothic" panose="020B0502020202020204" pitchFamily="34" charset="0"/>
              </a:rPr>
              <a:t>ÍNDICE</a:t>
            </a:r>
          </a:p>
        </p:txBody>
      </p:sp>
      <p:grpSp>
        <p:nvGrpSpPr>
          <p:cNvPr id="11" name="Grupo 10">
            <a:extLst>
              <a:ext uri="{FF2B5EF4-FFF2-40B4-BE49-F238E27FC236}">
                <a16:creationId xmlns:a16="http://schemas.microsoft.com/office/drawing/2014/main" id="{E945D35D-0616-9441-AE35-EC3104177536}"/>
              </a:ext>
            </a:extLst>
          </p:cNvPr>
          <p:cNvGrpSpPr/>
          <p:nvPr/>
        </p:nvGrpSpPr>
        <p:grpSpPr>
          <a:xfrm>
            <a:off x="961043" y="3497951"/>
            <a:ext cx="6740364" cy="400110"/>
            <a:chOff x="1103925" y="1628968"/>
            <a:chExt cx="6586322" cy="400110"/>
          </a:xfrm>
        </p:grpSpPr>
        <p:sp>
          <p:nvSpPr>
            <p:cNvPr id="12" name="Rectángulo 9">
              <a:extLst>
                <a:ext uri="{FF2B5EF4-FFF2-40B4-BE49-F238E27FC236}">
                  <a16:creationId xmlns:a16="http://schemas.microsoft.com/office/drawing/2014/main" id="{27E5E73B-F11B-80CD-3C54-65C44B152A07}"/>
                </a:ext>
              </a:extLst>
            </p:cNvPr>
            <p:cNvSpPr>
              <a:spLocks noChangeArrowheads="1"/>
            </p:cNvSpPr>
            <p:nvPr/>
          </p:nvSpPr>
          <p:spPr bwMode="auto">
            <a:xfrm>
              <a:off x="1724507" y="1641430"/>
              <a:ext cx="5965740"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PLAN DE ACCIÓN: GASTOS ELEGIBLES </a:t>
              </a:r>
            </a:p>
          </p:txBody>
        </p:sp>
        <p:sp>
          <p:nvSpPr>
            <p:cNvPr id="13" name="Rectángulo 9">
              <a:extLst>
                <a:ext uri="{FF2B5EF4-FFF2-40B4-BE49-F238E27FC236}">
                  <a16:creationId xmlns:a16="http://schemas.microsoft.com/office/drawing/2014/main" id="{CFAFC08E-DE9F-D87B-5ECB-54B5B790025A}"/>
                </a:ext>
              </a:extLst>
            </p:cNvPr>
            <p:cNvSpPr>
              <a:spLocks noChangeArrowheads="1"/>
            </p:cNvSpPr>
            <p:nvPr/>
          </p:nvSpPr>
          <p:spPr bwMode="auto">
            <a:xfrm>
              <a:off x="1103925" y="1628968"/>
              <a:ext cx="631600"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I.5.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sp>
        <p:nvSpPr>
          <p:cNvPr id="10" name="Rectángulo 9">
            <a:extLst>
              <a:ext uri="{FF2B5EF4-FFF2-40B4-BE49-F238E27FC236}">
                <a16:creationId xmlns:a16="http://schemas.microsoft.com/office/drawing/2014/main" id="{EB56D119-94A3-CEA2-E5DB-24526DD926CB}"/>
              </a:ext>
            </a:extLst>
          </p:cNvPr>
          <p:cNvSpPr>
            <a:spLocks noChangeArrowheads="1"/>
          </p:cNvSpPr>
          <p:nvPr/>
        </p:nvSpPr>
        <p:spPr bwMode="auto">
          <a:xfrm>
            <a:off x="911424" y="1215201"/>
            <a:ext cx="10081120" cy="369332"/>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b="1" dirty="0">
                <a:solidFill>
                  <a:schemeClr val="tx1">
                    <a:lumMod val="65000"/>
                    <a:lumOff val="35000"/>
                  </a:schemeClr>
                </a:solidFill>
                <a:latin typeface="Century Gothic" panose="020B0502020202020204" pitchFamily="34" charset="0"/>
                <a:cs typeface="Arial" panose="020B0604020202020204" pitchFamily="34" charset="0"/>
              </a:rPr>
              <a:t>LÍNEA DE AYUDAS DE MENTORING INTERNACIONAL </a:t>
            </a:r>
          </a:p>
        </p:txBody>
      </p:sp>
      <p:sp>
        <p:nvSpPr>
          <p:cNvPr id="21" name="Rectángulo 9">
            <a:extLst>
              <a:ext uri="{FF2B5EF4-FFF2-40B4-BE49-F238E27FC236}">
                <a16:creationId xmlns:a16="http://schemas.microsoft.com/office/drawing/2014/main" id="{B9A32BC6-A56B-0E92-E4C4-FB94E3B43D66}"/>
              </a:ext>
            </a:extLst>
          </p:cNvPr>
          <p:cNvSpPr>
            <a:spLocks noChangeArrowheads="1"/>
          </p:cNvSpPr>
          <p:nvPr/>
        </p:nvSpPr>
        <p:spPr bwMode="auto">
          <a:xfrm>
            <a:off x="479424" y="1189195"/>
            <a:ext cx="432000"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chemeClr val="tx1">
                    <a:lumMod val="65000"/>
                    <a:lumOff val="35000"/>
                  </a:schemeClr>
                </a:solidFill>
                <a:latin typeface="Century Gothic" panose="020B0502020202020204" pitchFamily="34" charset="0"/>
                <a:cs typeface="Arial" panose="020B0604020202020204" pitchFamily="34" charset="0"/>
              </a:rPr>
              <a:t>I. </a:t>
            </a:r>
            <a:endParaRPr lang="es-ES_tradnl" altLang="es-ES_tradnl" b="1" dirty="0">
              <a:solidFill>
                <a:schemeClr val="tx1">
                  <a:lumMod val="65000"/>
                  <a:lumOff val="35000"/>
                </a:schemeClr>
              </a:solidFill>
              <a:latin typeface="Century Gothic" panose="020B0502020202020204" pitchFamily="34" charset="0"/>
              <a:cs typeface="Arial" panose="020B0604020202020204" pitchFamily="34" charset="0"/>
            </a:endParaRPr>
          </a:p>
        </p:txBody>
      </p:sp>
      <p:grpSp>
        <p:nvGrpSpPr>
          <p:cNvPr id="22" name="Grupo 21">
            <a:extLst>
              <a:ext uri="{FF2B5EF4-FFF2-40B4-BE49-F238E27FC236}">
                <a16:creationId xmlns:a16="http://schemas.microsoft.com/office/drawing/2014/main" id="{E396FB19-FE07-8B75-7819-438534108AC0}"/>
              </a:ext>
            </a:extLst>
          </p:cNvPr>
          <p:cNvGrpSpPr/>
          <p:nvPr/>
        </p:nvGrpSpPr>
        <p:grpSpPr>
          <a:xfrm>
            <a:off x="911424" y="4517595"/>
            <a:ext cx="5401191" cy="400110"/>
            <a:chOff x="1225319" y="1576750"/>
            <a:chExt cx="5193970" cy="400110"/>
          </a:xfrm>
        </p:grpSpPr>
        <p:sp>
          <p:nvSpPr>
            <p:cNvPr id="23" name="Rectángulo 9">
              <a:extLst>
                <a:ext uri="{FF2B5EF4-FFF2-40B4-BE49-F238E27FC236}">
                  <a16:creationId xmlns:a16="http://schemas.microsoft.com/office/drawing/2014/main" id="{E39EAFCD-F5A9-F859-6CFE-AC2E9EACB966}"/>
                </a:ext>
              </a:extLst>
            </p:cNvPr>
            <p:cNvSpPr>
              <a:spLocks noChangeArrowheads="1"/>
            </p:cNvSpPr>
            <p:nvPr/>
          </p:nvSpPr>
          <p:spPr bwMode="auto">
            <a:xfrm>
              <a:off x="1883764" y="1601353"/>
              <a:ext cx="4535525"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OBJETIVO </a:t>
              </a:r>
            </a:p>
          </p:txBody>
        </p:sp>
        <p:sp>
          <p:nvSpPr>
            <p:cNvPr id="24" name="Rectángulo 9">
              <a:extLst>
                <a:ext uri="{FF2B5EF4-FFF2-40B4-BE49-F238E27FC236}">
                  <a16:creationId xmlns:a16="http://schemas.microsoft.com/office/drawing/2014/main" id="{B013D408-AC47-1357-4317-64FA4D738AEB}"/>
                </a:ext>
              </a:extLst>
            </p:cNvPr>
            <p:cNvSpPr>
              <a:spLocks noChangeArrowheads="1"/>
            </p:cNvSpPr>
            <p:nvPr/>
          </p:nvSpPr>
          <p:spPr bwMode="auto">
            <a:xfrm>
              <a:off x="1225319" y="1576750"/>
              <a:ext cx="692454"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II.1.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grpSp>
        <p:nvGrpSpPr>
          <p:cNvPr id="25" name="Grupo 24">
            <a:extLst>
              <a:ext uri="{FF2B5EF4-FFF2-40B4-BE49-F238E27FC236}">
                <a16:creationId xmlns:a16="http://schemas.microsoft.com/office/drawing/2014/main" id="{699A04FF-B827-7061-B39E-5E31F304587C}"/>
              </a:ext>
            </a:extLst>
          </p:cNvPr>
          <p:cNvGrpSpPr/>
          <p:nvPr/>
        </p:nvGrpSpPr>
        <p:grpSpPr>
          <a:xfrm>
            <a:off x="911424" y="4932206"/>
            <a:ext cx="7535251" cy="400110"/>
            <a:chOff x="869205" y="1576554"/>
            <a:chExt cx="7462938" cy="400110"/>
          </a:xfrm>
        </p:grpSpPr>
        <p:sp>
          <p:nvSpPr>
            <p:cNvPr id="26" name="Rectángulo 9">
              <a:extLst>
                <a:ext uri="{FF2B5EF4-FFF2-40B4-BE49-F238E27FC236}">
                  <a16:creationId xmlns:a16="http://schemas.microsoft.com/office/drawing/2014/main" id="{E2CC1267-AF3B-C5F3-0DC0-86433F20ECD4}"/>
                </a:ext>
              </a:extLst>
            </p:cNvPr>
            <p:cNvSpPr>
              <a:spLocks noChangeArrowheads="1"/>
            </p:cNvSpPr>
            <p:nvPr/>
          </p:nvSpPr>
          <p:spPr bwMode="auto">
            <a:xfrm>
              <a:off x="1561129" y="1586656"/>
              <a:ext cx="6771014"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PYMES BENEFICIARIAS </a:t>
              </a:r>
            </a:p>
          </p:txBody>
        </p:sp>
        <p:sp>
          <p:nvSpPr>
            <p:cNvPr id="27" name="Rectángulo 9">
              <a:extLst>
                <a:ext uri="{FF2B5EF4-FFF2-40B4-BE49-F238E27FC236}">
                  <a16:creationId xmlns:a16="http://schemas.microsoft.com/office/drawing/2014/main" id="{0AC97A3A-115F-9BE2-91E4-49862AA7A05A}"/>
                </a:ext>
              </a:extLst>
            </p:cNvPr>
            <p:cNvSpPr>
              <a:spLocks noChangeArrowheads="1"/>
            </p:cNvSpPr>
            <p:nvPr/>
          </p:nvSpPr>
          <p:spPr bwMode="auto">
            <a:xfrm>
              <a:off x="869205" y="1576554"/>
              <a:ext cx="713170"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II.2.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sp>
        <p:nvSpPr>
          <p:cNvPr id="28" name="Rectángulo 27">
            <a:extLst>
              <a:ext uri="{FF2B5EF4-FFF2-40B4-BE49-F238E27FC236}">
                <a16:creationId xmlns:a16="http://schemas.microsoft.com/office/drawing/2014/main" id="{3F9C9067-3C88-6461-3BE7-D95C75C43291}"/>
              </a:ext>
            </a:extLst>
          </p:cNvPr>
          <p:cNvSpPr>
            <a:spLocks noChangeArrowheads="1"/>
          </p:cNvSpPr>
          <p:nvPr/>
        </p:nvSpPr>
        <p:spPr bwMode="auto">
          <a:xfrm>
            <a:off x="911424" y="4066786"/>
            <a:ext cx="10081120" cy="369332"/>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b="1" dirty="0">
                <a:solidFill>
                  <a:schemeClr val="tx1">
                    <a:lumMod val="65000"/>
                    <a:lumOff val="35000"/>
                  </a:schemeClr>
                </a:solidFill>
                <a:latin typeface="Century Gothic" panose="020B0502020202020204" pitchFamily="34" charset="0"/>
                <a:cs typeface="Arial" panose="020B0604020202020204" pitchFamily="34" charset="0"/>
              </a:rPr>
              <a:t>LÍNEA DE AYUDAS DE CERTIFICACION INTERNACIONAL </a:t>
            </a:r>
          </a:p>
        </p:txBody>
      </p:sp>
      <p:sp>
        <p:nvSpPr>
          <p:cNvPr id="29" name="Rectángulo 9">
            <a:extLst>
              <a:ext uri="{FF2B5EF4-FFF2-40B4-BE49-F238E27FC236}">
                <a16:creationId xmlns:a16="http://schemas.microsoft.com/office/drawing/2014/main" id="{FDA916D2-E8F2-3673-7B4E-B6B052AC17A5}"/>
              </a:ext>
            </a:extLst>
          </p:cNvPr>
          <p:cNvSpPr>
            <a:spLocks noChangeArrowheads="1"/>
          </p:cNvSpPr>
          <p:nvPr/>
        </p:nvSpPr>
        <p:spPr bwMode="auto">
          <a:xfrm>
            <a:off x="479424" y="4040780"/>
            <a:ext cx="432000"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chemeClr val="tx1">
                    <a:lumMod val="65000"/>
                    <a:lumOff val="35000"/>
                  </a:schemeClr>
                </a:solidFill>
                <a:latin typeface="Century Gothic" panose="020B0502020202020204" pitchFamily="34" charset="0"/>
                <a:cs typeface="Arial" panose="020B0604020202020204" pitchFamily="34" charset="0"/>
              </a:rPr>
              <a:t>II. </a:t>
            </a:r>
            <a:endParaRPr lang="es-ES_tradnl" altLang="es-ES_tradnl" b="1" dirty="0">
              <a:solidFill>
                <a:schemeClr val="tx1">
                  <a:lumMod val="65000"/>
                  <a:lumOff val="35000"/>
                </a:schemeClr>
              </a:solidFill>
              <a:latin typeface="Century Gothic" panose="020B0502020202020204" pitchFamily="34" charset="0"/>
              <a:cs typeface="Arial" panose="020B0604020202020204" pitchFamily="34" charset="0"/>
            </a:endParaRPr>
          </a:p>
        </p:txBody>
      </p:sp>
      <p:grpSp>
        <p:nvGrpSpPr>
          <p:cNvPr id="30" name="Grupo 29">
            <a:extLst>
              <a:ext uri="{FF2B5EF4-FFF2-40B4-BE49-F238E27FC236}">
                <a16:creationId xmlns:a16="http://schemas.microsoft.com/office/drawing/2014/main" id="{21DD12D2-565D-0D83-D24D-4D6ECC9B8103}"/>
              </a:ext>
            </a:extLst>
          </p:cNvPr>
          <p:cNvGrpSpPr/>
          <p:nvPr/>
        </p:nvGrpSpPr>
        <p:grpSpPr>
          <a:xfrm>
            <a:off x="911424" y="5350627"/>
            <a:ext cx="7506527" cy="400110"/>
            <a:chOff x="869205" y="1576554"/>
            <a:chExt cx="7434490" cy="400110"/>
          </a:xfrm>
        </p:grpSpPr>
        <p:sp>
          <p:nvSpPr>
            <p:cNvPr id="31" name="Rectángulo 9">
              <a:extLst>
                <a:ext uri="{FF2B5EF4-FFF2-40B4-BE49-F238E27FC236}">
                  <a16:creationId xmlns:a16="http://schemas.microsoft.com/office/drawing/2014/main" id="{D6C6B872-EEFB-775C-20B0-FE9A30E9B1A1}"/>
                </a:ext>
              </a:extLst>
            </p:cNvPr>
            <p:cNvSpPr>
              <a:spLocks noChangeArrowheads="1"/>
            </p:cNvSpPr>
            <p:nvPr/>
          </p:nvSpPr>
          <p:spPr bwMode="auto">
            <a:xfrm>
              <a:off x="1532681" y="1638110"/>
              <a:ext cx="6771014" cy="338554"/>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s-ES_tradnl" altLang="es-ES_tradnl" sz="1600" b="1" dirty="0">
                  <a:solidFill>
                    <a:srgbClr val="CA0530"/>
                  </a:solidFill>
                  <a:latin typeface="Century Gothic" panose="020B0502020202020204" pitchFamily="34" charset="0"/>
                  <a:cs typeface="Arial" panose="020B0604020202020204" pitchFamily="34" charset="0"/>
                </a:rPr>
                <a:t>GASTOS ELEGIBLES</a:t>
              </a:r>
            </a:p>
          </p:txBody>
        </p:sp>
        <p:sp>
          <p:nvSpPr>
            <p:cNvPr id="32" name="Rectángulo 9">
              <a:extLst>
                <a:ext uri="{FF2B5EF4-FFF2-40B4-BE49-F238E27FC236}">
                  <a16:creationId xmlns:a16="http://schemas.microsoft.com/office/drawing/2014/main" id="{F199C6E1-35CF-1D3F-7041-52541C914937}"/>
                </a:ext>
              </a:extLst>
            </p:cNvPr>
            <p:cNvSpPr>
              <a:spLocks noChangeArrowheads="1"/>
            </p:cNvSpPr>
            <p:nvPr/>
          </p:nvSpPr>
          <p:spPr bwMode="auto">
            <a:xfrm>
              <a:off x="869205" y="1576554"/>
              <a:ext cx="713170" cy="400110"/>
            </a:xfrm>
            <a:prstGeom prst="rect">
              <a:avLst/>
            </a:prstGeom>
            <a:noFill/>
            <a:ln>
              <a:noFill/>
            </a:ln>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s-ES_tradnl" altLang="es-ES_tradnl" sz="2000" b="1" dirty="0">
                  <a:solidFill>
                    <a:srgbClr val="F5AC08"/>
                  </a:solidFill>
                  <a:latin typeface="Century Gothic" panose="020B0502020202020204" pitchFamily="34" charset="0"/>
                  <a:cs typeface="Arial" panose="020B0604020202020204" pitchFamily="34" charset="0"/>
                </a:rPr>
                <a:t>II.3. </a:t>
              </a:r>
              <a:endParaRPr lang="es-ES_tradnl" altLang="es-ES_tradnl" b="1" dirty="0">
                <a:solidFill>
                  <a:srgbClr val="CA0530"/>
                </a:solidFill>
                <a:latin typeface="Century Gothic" panose="020B0502020202020204" pitchFamily="34" charset="0"/>
                <a:cs typeface="Arial" panose="020B0604020202020204" pitchFamily="34" charset="0"/>
              </a:endParaRPr>
            </a:p>
          </p:txBody>
        </p:sp>
      </p:grpSp>
    </p:spTree>
    <p:extLst>
      <p:ext uri="{BB962C8B-B14F-4D97-AF65-F5344CB8AC3E}">
        <p14:creationId xmlns:p14="http://schemas.microsoft.com/office/powerpoint/2010/main" val="255314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5" name="CuadroTexto 4">
            <a:extLst>
              <a:ext uri="{FF2B5EF4-FFF2-40B4-BE49-F238E27FC236}">
                <a16:creationId xmlns:a16="http://schemas.microsoft.com/office/drawing/2014/main" id="{19024DDD-5E48-29DC-424D-EB17908964CA}"/>
              </a:ext>
            </a:extLst>
          </p:cNvPr>
          <p:cNvSpPr txBox="1"/>
          <p:nvPr/>
        </p:nvSpPr>
        <p:spPr>
          <a:xfrm>
            <a:off x="605999" y="1481371"/>
            <a:ext cx="10980000" cy="1800000"/>
          </a:xfrm>
          <a:prstGeom prst="rect">
            <a:avLst/>
          </a:prstGeom>
          <a:noFill/>
          <a:ln w="19050">
            <a:solidFill>
              <a:srgbClr val="CA0530"/>
            </a:solidFill>
          </a:ln>
        </p:spPr>
        <p:txBody>
          <a:bodyPr wrap="square">
            <a:spAutoFit/>
          </a:bodyPr>
          <a:lstStyle/>
          <a:p>
            <a:pPr algn="just">
              <a:spcBef>
                <a:spcPts val="300"/>
              </a:spcBef>
            </a:pPr>
            <a:endParaRPr lang="es-ES" sz="1400" b="1">
              <a:solidFill>
                <a:prstClr val="black"/>
              </a:solidFill>
              <a:latin typeface="Century Gothic" panose="020B0502020202020204" pitchFamily="34" charset="0"/>
            </a:endParaRPr>
          </a:p>
        </p:txBody>
      </p:sp>
      <p:sp>
        <p:nvSpPr>
          <p:cNvPr id="7" name="CuadroTexto 6">
            <a:extLst>
              <a:ext uri="{FF2B5EF4-FFF2-40B4-BE49-F238E27FC236}">
                <a16:creationId xmlns:a16="http://schemas.microsoft.com/office/drawing/2014/main" id="{7348C5DF-D62F-D083-6AF2-F6B8DBB7105A}"/>
              </a:ext>
            </a:extLst>
          </p:cNvPr>
          <p:cNvSpPr txBox="1"/>
          <p:nvPr/>
        </p:nvSpPr>
        <p:spPr>
          <a:xfrm>
            <a:off x="689343" y="1758124"/>
            <a:ext cx="10813311" cy="1246495"/>
          </a:xfrm>
          <a:prstGeom prst="rect">
            <a:avLst/>
          </a:prstGeom>
          <a:noFill/>
        </p:spPr>
        <p:txBody>
          <a:bodyPr wrap="square" anchor="ctr">
            <a:spAutoFit/>
          </a:bodyPr>
          <a:lstStyle/>
          <a:p>
            <a:pPr algn="just">
              <a:spcBef>
                <a:spcPts val="300"/>
              </a:spcBef>
            </a:pPr>
            <a:r>
              <a:rPr lang="es-ES" sz="1400" b="1" dirty="0">
                <a:solidFill>
                  <a:prstClr val="black"/>
                </a:solidFill>
                <a:latin typeface="Century Gothic" panose="020B0502020202020204" pitchFamily="34" charset="0"/>
              </a:rPr>
              <a:t>El objetivo de la línea de </a:t>
            </a:r>
            <a:r>
              <a:rPr lang="es-ES" sz="1400" b="1" dirty="0" err="1">
                <a:solidFill>
                  <a:srgbClr val="CA0530"/>
                </a:solidFill>
                <a:latin typeface="Century Gothic" panose="020B0502020202020204" pitchFamily="34" charset="0"/>
              </a:rPr>
              <a:t>Mentoring</a:t>
            </a:r>
            <a:r>
              <a:rPr lang="es-ES" sz="1400" b="1" dirty="0">
                <a:solidFill>
                  <a:srgbClr val="CA0530"/>
                </a:solidFill>
                <a:latin typeface="Century Gothic" panose="020B0502020202020204" pitchFamily="34" charset="0"/>
              </a:rPr>
              <a:t> Internacional </a:t>
            </a:r>
            <a:r>
              <a:rPr lang="es-ES" sz="1400" dirty="0">
                <a:solidFill>
                  <a:prstClr val="black"/>
                </a:solidFill>
                <a:latin typeface="Century Gothic" panose="020B0502020202020204" pitchFamily="34" charset="0"/>
              </a:rPr>
              <a:t>es apoyar la expansión y consolidación de pymes exportadoras que quieran abrir nuevos mercados o mejorar su posicionamiento en sus mercados internacionales habituales.  </a:t>
            </a:r>
          </a:p>
          <a:p>
            <a:pPr algn="just">
              <a:spcBef>
                <a:spcPts val="300"/>
              </a:spcBef>
            </a:pPr>
            <a:endParaRPr lang="es-ES" sz="1400" dirty="0">
              <a:solidFill>
                <a:prstClr val="black"/>
              </a:solidFill>
              <a:latin typeface="Century Gothic" panose="020B0502020202020204" pitchFamily="34" charset="0"/>
            </a:endParaRPr>
          </a:p>
          <a:p>
            <a:pPr algn="just">
              <a:spcBef>
                <a:spcPts val="300"/>
              </a:spcBef>
            </a:pPr>
            <a:r>
              <a:rPr lang="es-ES" sz="1400" dirty="0">
                <a:solidFill>
                  <a:prstClr val="black"/>
                </a:solidFill>
                <a:latin typeface="Century Gothic" panose="020B0502020202020204" pitchFamily="34" charset="0"/>
              </a:rPr>
              <a:t>El programa promueve, además, la colaboración entre empresas a partir de la figura del </a:t>
            </a:r>
            <a:r>
              <a:rPr lang="es-ES" sz="1400" b="1" dirty="0">
                <a:solidFill>
                  <a:srgbClr val="CA0530"/>
                </a:solidFill>
                <a:latin typeface="Century Gothic" panose="020B0502020202020204" pitchFamily="34" charset="0"/>
              </a:rPr>
              <a:t>Mentor Internacional</a:t>
            </a:r>
            <a:r>
              <a:rPr lang="es-ES" sz="1400" dirty="0">
                <a:solidFill>
                  <a:prstClr val="black"/>
                </a:solidFill>
                <a:latin typeface="Century Gothic" panose="020B0502020202020204" pitchFamily="34" charset="0"/>
              </a:rPr>
              <a:t>, que será quien acompañe a la pyme en la redefinición de su estrategia internacional </a:t>
            </a:r>
          </a:p>
        </p:txBody>
      </p:sp>
      <p:pic>
        <p:nvPicPr>
          <p:cNvPr id="8" name="Imagen 7" descr="Forma&#10;&#10;Descripción generada automáticamente con confianza baja">
            <a:extLst>
              <a:ext uri="{FF2B5EF4-FFF2-40B4-BE49-F238E27FC236}">
                <a16:creationId xmlns:a16="http://schemas.microsoft.com/office/drawing/2014/main" id="{B48EA093-65E9-D3EE-8314-9829C1E782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6028" y="3665571"/>
            <a:ext cx="540000" cy="504000"/>
          </a:xfrm>
          <a:prstGeom prst="rect">
            <a:avLst/>
          </a:prstGeom>
        </p:spPr>
      </p:pic>
      <p:sp>
        <p:nvSpPr>
          <p:cNvPr id="9" name="Rectángulo 8">
            <a:extLst>
              <a:ext uri="{FF2B5EF4-FFF2-40B4-BE49-F238E27FC236}">
                <a16:creationId xmlns:a16="http://schemas.microsoft.com/office/drawing/2014/main" id="{EADDD607-A81F-BFE2-E9EA-E3F39BE01E5E}"/>
              </a:ext>
            </a:extLst>
          </p:cNvPr>
          <p:cNvSpPr/>
          <p:nvPr/>
        </p:nvSpPr>
        <p:spPr>
          <a:xfrm>
            <a:off x="2359406" y="4345254"/>
            <a:ext cx="3307314" cy="621645"/>
          </a:xfrm>
          <a:prstGeom prst="rect">
            <a:avLst/>
          </a:prstGeom>
        </p:spPr>
        <p:txBody>
          <a:bodyPr wrap="square">
            <a:spAutoFit/>
          </a:bodyPr>
          <a:lstStyle/>
          <a:p>
            <a:pPr algn="just">
              <a:lnSpc>
                <a:spcPct val="130000"/>
              </a:lnSpc>
            </a:pPr>
            <a:r>
              <a:rPr lang="es-ES" sz="1400" b="1" dirty="0">
                <a:latin typeface="Century Gothic" panose="020B0502020202020204" pitchFamily="34" charset="0"/>
              </a:rPr>
              <a:t>655 pymes beneficiarias en 2023</a:t>
            </a:r>
          </a:p>
          <a:p>
            <a:pPr algn="just">
              <a:lnSpc>
                <a:spcPct val="130000"/>
              </a:lnSpc>
            </a:pPr>
            <a:r>
              <a:rPr lang="es-ES" sz="1400" b="1" dirty="0">
                <a:latin typeface="Century Gothic" panose="020B0502020202020204" pitchFamily="34" charset="0"/>
              </a:rPr>
              <a:t>240 pymes beneficiarias en 2024</a:t>
            </a:r>
          </a:p>
        </p:txBody>
      </p:sp>
      <p:sp>
        <p:nvSpPr>
          <p:cNvPr id="10" name="Rectángulo 9">
            <a:extLst>
              <a:ext uri="{FF2B5EF4-FFF2-40B4-BE49-F238E27FC236}">
                <a16:creationId xmlns:a16="http://schemas.microsoft.com/office/drawing/2014/main" id="{260E0BCE-78E2-B1A2-BB36-C3E92E556658}"/>
              </a:ext>
            </a:extLst>
          </p:cNvPr>
          <p:cNvSpPr/>
          <p:nvPr/>
        </p:nvSpPr>
        <p:spPr>
          <a:xfrm>
            <a:off x="2429063" y="3751381"/>
            <a:ext cx="1584000" cy="377155"/>
          </a:xfrm>
          <a:prstGeom prst="rect">
            <a:avLst/>
          </a:prstGeom>
        </p:spPr>
        <p:txBody>
          <a:bodyPr wrap="square">
            <a:spAutoFit/>
          </a:bodyPr>
          <a:lstStyle/>
          <a:p>
            <a:pPr>
              <a:lnSpc>
                <a:spcPct val="130000"/>
              </a:lnSpc>
            </a:pPr>
            <a:r>
              <a:rPr lang="es-ES" sz="1600" b="1" dirty="0">
                <a:solidFill>
                  <a:srgbClr val="F8D117"/>
                </a:solidFill>
                <a:latin typeface="Century Gothic" panose="020B0502020202020204" pitchFamily="34" charset="0"/>
              </a:rPr>
              <a:t>OBJETIVO</a:t>
            </a:r>
          </a:p>
        </p:txBody>
      </p:sp>
      <p:sp>
        <p:nvSpPr>
          <p:cNvPr id="11" name="Rectángulo 10">
            <a:extLst>
              <a:ext uri="{FF2B5EF4-FFF2-40B4-BE49-F238E27FC236}">
                <a16:creationId xmlns:a16="http://schemas.microsoft.com/office/drawing/2014/main" id="{A7B5F6E2-42D2-257C-2869-F157D40FD4CC}"/>
              </a:ext>
            </a:extLst>
          </p:cNvPr>
          <p:cNvSpPr/>
          <p:nvPr/>
        </p:nvSpPr>
        <p:spPr>
          <a:xfrm>
            <a:off x="2429063" y="4168779"/>
            <a:ext cx="595424" cy="45719"/>
          </a:xfrm>
          <a:prstGeom prst="rect">
            <a:avLst/>
          </a:prstGeom>
          <a:solidFill>
            <a:srgbClr val="F8D117"/>
          </a:solidFill>
          <a:ln>
            <a:solidFill>
              <a:srgbClr val="F8D1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8D117"/>
              </a:solidFill>
            </a:endParaRPr>
          </a:p>
        </p:txBody>
      </p:sp>
      <p:pic>
        <p:nvPicPr>
          <p:cNvPr id="13" name="Imagen 12" descr="Forma&#10;&#10;Descripción generada automáticamente con confianza baja">
            <a:extLst>
              <a:ext uri="{FF2B5EF4-FFF2-40B4-BE49-F238E27FC236}">
                <a16:creationId xmlns:a16="http://schemas.microsoft.com/office/drawing/2014/main" id="{48288F38-222F-28BF-7A7B-55BB2A5FC8B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7920" y="3706246"/>
            <a:ext cx="504000" cy="504000"/>
          </a:xfrm>
          <a:prstGeom prst="rect">
            <a:avLst/>
          </a:prstGeom>
        </p:spPr>
      </p:pic>
      <p:sp>
        <p:nvSpPr>
          <p:cNvPr id="14" name="Rectángulo 13">
            <a:extLst>
              <a:ext uri="{FF2B5EF4-FFF2-40B4-BE49-F238E27FC236}">
                <a16:creationId xmlns:a16="http://schemas.microsoft.com/office/drawing/2014/main" id="{6D74B9AF-A4B1-11D7-4A78-37FCD8662243}"/>
              </a:ext>
            </a:extLst>
          </p:cNvPr>
          <p:cNvSpPr/>
          <p:nvPr/>
        </p:nvSpPr>
        <p:spPr>
          <a:xfrm>
            <a:off x="6816080" y="4345254"/>
            <a:ext cx="4769919" cy="1492716"/>
          </a:xfrm>
          <a:prstGeom prst="rect">
            <a:avLst/>
          </a:prstGeom>
        </p:spPr>
        <p:txBody>
          <a:bodyPr wrap="square">
            <a:spAutoFit/>
          </a:bodyPr>
          <a:lstStyle/>
          <a:p>
            <a:pPr algn="just">
              <a:lnSpc>
                <a:spcPct val="130000"/>
              </a:lnSpc>
            </a:pPr>
            <a:r>
              <a:rPr lang="es-ES" sz="1400" dirty="0">
                <a:latin typeface="Century Gothic" panose="020B0502020202020204" pitchFamily="34" charset="0"/>
              </a:rPr>
              <a:t>Por valor de </a:t>
            </a:r>
            <a:r>
              <a:rPr lang="es-ES" sz="1400" b="1" dirty="0">
                <a:latin typeface="Century Gothic" panose="020B0502020202020204" pitchFamily="34" charset="0"/>
              </a:rPr>
              <a:t>45 millones de euros</a:t>
            </a:r>
            <a:r>
              <a:rPr lang="es-ES" sz="1400" dirty="0">
                <a:latin typeface="Century Gothic" panose="020B0502020202020204" pitchFamily="34" charset="0"/>
              </a:rPr>
              <a:t>, en el periodo 2023-2024 (32 millones en 2023 y 13 millones adicionales en 2024).</a:t>
            </a:r>
          </a:p>
          <a:p>
            <a:pPr algn="just">
              <a:lnSpc>
                <a:spcPct val="130000"/>
              </a:lnSpc>
            </a:pPr>
            <a:r>
              <a:rPr lang="es-ES" sz="1400" b="1" dirty="0">
                <a:latin typeface="Century Gothic" panose="020B0502020202020204" pitchFamily="34" charset="0"/>
              </a:rPr>
              <a:t>La ayuda por empresa es de 31.000 euros, </a:t>
            </a:r>
            <a:r>
              <a:rPr lang="es-ES" sz="1400" dirty="0">
                <a:latin typeface="Century Gothic" panose="020B0502020202020204" pitchFamily="34" charset="0"/>
              </a:rPr>
              <a:t>de los cuales 3.000 se dedicarán al bono del mentor</a:t>
            </a:r>
          </a:p>
        </p:txBody>
      </p:sp>
      <p:sp>
        <p:nvSpPr>
          <p:cNvPr id="15" name="Rectángulo 14">
            <a:extLst>
              <a:ext uri="{FF2B5EF4-FFF2-40B4-BE49-F238E27FC236}">
                <a16:creationId xmlns:a16="http://schemas.microsoft.com/office/drawing/2014/main" id="{2F787479-1FB0-7CE1-F495-64959101A856}"/>
              </a:ext>
            </a:extLst>
          </p:cNvPr>
          <p:cNvSpPr/>
          <p:nvPr/>
        </p:nvSpPr>
        <p:spPr>
          <a:xfrm>
            <a:off x="7176120" y="3751382"/>
            <a:ext cx="1584000" cy="377155"/>
          </a:xfrm>
          <a:prstGeom prst="rect">
            <a:avLst/>
          </a:prstGeom>
        </p:spPr>
        <p:txBody>
          <a:bodyPr wrap="square">
            <a:spAutoFit/>
          </a:bodyPr>
          <a:lstStyle/>
          <a:p>
            <a:pPr>
              <a:lnSpc>
                <a:spcPct val="130000"/>
              </a:lnSpc>
            </a:pPr>
            <a:r>
              <a:rPr lang="es-ES" sz="1600" b="1" dirty="0">
                <a:solidFill>
                  <a:srgbClr val="F8D117"/>
                </a:solidFill>
                <a:latin typeface="Century Gothic" panose="020B0502020202020204" pitchFamily="34" charset="0"/>
              </a:rPr>
              <a:t>AYUDAS</a:t>
            </a:r>
          </a:p>
        </p:txBody>
      </p:sp>
      <p:sp>
        <p:nvSpPr>
          <p:cNvPr id="16" name="Rectángulo 15">
            <a:extLst>
              <a:ext uri="{FF2B5EF4-FFF2-40B4-BE49-F238E27FC236}">
                <a16:creationId xmlns:a16="http://schemas.microsoft.com/office/drawing/2014/main" id="{C949036C-9D12-6610-9C0A-4E9C74DFEC21}"/>
              </a:ext>
            </a:extLst>
          </p:cNvPr>
          <p:cNvSpPr/>
          <p:nvPr/>
        </p:nvSpPr>
        <p:spPr>
          <a:xfrm>
            <a:off x="7146028" y="4180672"/>
            <a:ext cx="595424" cy="45719"/>
          </a:xfrm>
          <a:prstGeom prst="rect">
            <a:avLst/>
          </a:prstGeom>
          <a:solidFill>
            <a:srgbClr val="F8D117"/>
          </a:solidFill>
          <a:ln>
            <a:solidFill>
              <a:srgbClr val="F8D1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276EB6"/>
              </a:solidFill>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551384" y="446220"/>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1600" b="1" cap="all" dirty="0">
                <a:solidFill>
                  <a:srgbClr val="5B5B5E"/>
                </a:solidFill>
                <a:latin typeface="Gill Sans MT" panose="020B0502020104020203" pitchFamily="34" charset="0"/>
              </a:rPr>
              <a:t>Mentoring Internacional</a:t>
            </a:r>
          </a:p>
          <a:p>
            <a:r>
              <a:rPr lang="en-US" sz="600" dirty="0">
                <a:latin typeface="Gill Sans MT" panose="020B0502020104020203" pitchFamily="34" charset="0"/>
              </a:rPr>
              <a:t> </a:t>
            </a:r>
          </a:p>
          <a:p>
            <a:r>
              <a:rPr lang="en-US" sz="2400" b="1" dirty="0">
                <a:solidFill>
                  <a:srgbClr val="F5AC08"/>
                </a:solidFill>
                <a:latin typeface="Century Gothic" panose="020B0502020202020204" pitchFamily="34" charset="0"/>
              </a:rPr>
              <a:t>1.</a:t>
            </a:r>
            <a:r>
              <a:rPr lang="en-US" sz="2000" dirty="0">
                <a:solidFill>
                  <a:srgbClr val="CA0530"/>
                </a:solidFill>
                <a:latin typeface="Century Gothic" panose="020B0502020202020204" pitchFamily="34" charset="0"/>
              </a:rPr>
              <a:t> OBJETIVO PROGRAMA</a:t>
            </a:r>
          </a:p>
        </p:txBody>
      </p:sp>
    </p:spTree>
    <p:extLst>
      <p:ext uri="{BB962C8B-B14F-4D97-AF65-F5344CB8AC3E}">
        <p14:creationId xmlns:p14="http://schemas.microsoft.com/office/powerpoint/2010/main" val="1445094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551384" y="446220"/>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1600" b="1" cap="all" dirty="0">
                <a:solidFill>
                  <a:srgbClr val="5B5B5E"/>
                </a:solidFill>
                <a:latin typeface="Gill Sans MT" panose="020B0502020104020203" pitchFamily="34" charset="0"/>
              </a:rPr>
              <a:t>Mentoring Internacional</a:t>
            </a:r>
          </a:p>
          <a:p>
            <a:r>
              <a:rPr lang="en-US" sz="600" dirty="0">
                <a:latin typeface="Gill Sans MT" panose="020B0502020104020203" pitchFamily="34" charset="0"/>
              </a:rPr>
              <a:t> </a:t>
            </a:r>
          </a:p>
          <a:p>
            <a:r>
              <a:rPr lang="en-US" sz="2400" b="1" dirty="0">
                <a:solidFill>
                  <a:srgbClr val="F5AC08"/>
                </a:solidFill>
                <a:latin typeface="Century Gothic" panose="020B0502020202020204" pitchFamily="34" charset="0"/>
              </a:rPr>
              <a:t>2.</a:t>
            </a:r>
            <a:r>
              <a:rPr lang="en-US" sz="2000" dirty="0">
                <a:solidFill>
                  <a:srgbClr val="CA0530"/>
                </a:solidFill>
                <a:latin typeface="Century Gothic" panose="020B0502020202020204" pitchFamily="34" charset="0"/>
              </a:rPr>
              <a:t> EMPRESAS MENTORAS  </a:t>
            </a:r>
          </a:p>
        </p:txBody>
      </p:sp>
      <p:sp>
        <p:nvSpPr>
          <p:cNvPr id="25" name="CuadroTexto 24">
            <a:extLst>
              <a:ext uri="{FF2B5EF4-FFF2-40B4-BE49-F238E27FC236}">
                <a16:creationId xmlns:a16="http://schemas.microsoft.com/office/drawing/2014/main" id="{8C47C623-1FB8-BF09-32AC-F11BB0ABE5E7}"/>
              </a:ext>
            </a:extLst>
          </p:cNvPr>
          <p:cNvSpPr txBox="1"/>
          <p:nvPr/>
        </p:nvSpPr>
        <p:spPr>
          <a:xfrm>
            <a:off x="551384" y="1528294"/>
            <a:ext cx="10813311" cy="523220"/>
          </a:xfrm>
          <a:prstGeom prst="rect">
            <a:avLst/>
          </a:prstGeom>
          <a:noFill/>
        </p:spPr>
        <p:txBody>
          <a:bodyPr wrap="square">
            <a:spAutoFit/>
          </a:bodyPr>
          <a:lstStyle/>
          <a:p>
            <a:pPr algn="just"/>
            <a:r>
              <a:rPr lang="es-ES" sz="1400" b="1" dirty="0">
                <a:solidFill>
                  <a:schemeClr val="tx1"/>
                </a:solidFill>
                <a:latin typeface="Century Gothic" panose="020B0502020202020204" pitchFamily="34" charset="0"/>
              </a:rPr>
              <a:t>Para ser MENTOR</a:t>
            </a:r>
            <a:r>
              <a:rPr lang="es-ES" sz="1400" b="1" dirty="0">
                <a:latin typeface="Century Gothic" panose="020B0502020202020204" pitchFamily="34" charset="0"/>
              </a:rPr>
              <a:t> INTERNACIONAL</a:t>
            </a:r>
            <a:r>
              <a:rPr lang="es-ES" sz="1400" b="1" dirty="0">
                <a:solidFill>
                  <a:schemeClr val="tx1"/>
                </a:solidFill>
                <a:latin typeface="Century Gothic" panose="020B0502020202020204" pitchFamily="34" charset="0"/>
              </a:rPr>
              <a:t> </a:t>
            </a:r>
            <a:r>
              <a:rPr lang="es-ES" sz="1400" dirty="0">
                <a:latin typeface="Century Gothic" panose="020B0502020202020204" pitchFamily="34" charset="0"/>
              </a:rPr>
              <a:t>se publicará un </a:t>
            </a:r>
            <a:r>
              <a:rPr lang="es-ES" sz="1400" b="1" dirty="0">
                <a:latin typeface="Century Gothic" panose="020B0502020202020204" pitchFamily="34" charset="0"/>
              </a:rPr>
              <a:t>Anuncio</a:t>
            </a:r>
            <a:r>
              <a:rPr lang="es-ES" sz="1400" dirty="0">
                <a:latin typeface="Century Gothic" panose="020B0502020202020204" pitchFamily="34" charset="0"/>
              </a:rPr>
              <a:t> de </a:t>
            </a:r>
            <a:r>
              <a:rPr lang="es-ES" sz="1400" b="1" dirty="0">
                <a:latin typeface="Century Gothic" panose="020B0502020202020204" pitchFamily="34" charset="0"/>
              </a:rPr>
              <a:t>Adhesión al Catálogo de Mentores </a:t>
            </a:r>
            <a:r>
              <a:rPr lang="es-ES" sz="1400" dirty="0">
                <a:latin typeface="Century Gothic" panose="020B0502020202020204" pitchFamily="34" charset="0"/>
              </a:rPr>
              <a:t>que gestionará Cámara de España y en el que podrán participar todas las empresas que cumplan las siguientes condiciones:</a:t>
            </a:r>
            <a:endParaRPr lang="es-ES" sz="1400" dirty="0">
              <a:solidFill>
                <a:schemeClr val="tx1"/>
              </a:solidFill>
              <a:latin typeface="Century Gothic" panose="020B0502020202020204" pitchFamily="34" charset="0"/>
            </a:endParaRPr>
          </a:p>
        </p:txBody>
      </p:sp>
      <p:sp>
        <p:nvSpPr>
          <p:cNvPr id="26" name="Elipse 25">
            <a:extLst>
              <a:ext uri="{FF2B5EF4-FFF2-40B4-BE49-F238E27FC236}">
                <a16:creationId xmlns:a16="http://schemas.microsoft.com/office/drawing/2014/main" id="{371D03A7-95D6-FFB9-2AA7-584E3F19BA66}"/>
              </a:ext>
            </a:extLst>
          </p:cNvPr>
          <p:cNvSpPr>
            <a:spLocks noChangeAspect="1"/>
          </p:cNvSpPr>
          <p:nvPr/>
        </p:nvSpPr>
        <p:spPr>
          <a:xfrm>
            <a:off x="1281494" y="2625151"/>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1</a:t>
            </a:r>
          </a:p>
        </p:txBody>
      </p:sp>
      <p:sp>
        <p:nvSpPr>
          <p:cNvPr id="27" name="Elipse 26">
            <a:extLst>
              <a:ext uri="{FF2B5EF4-FFF2-40B4-BE49-F238E27FC236}">
                <a16:creationId xmlns:a16="http://schemas.microsoft.com/office/drawing/2014/main" id="{861D0237-02EC-B3FF-A45E-DB0A3354AAB1}"/>
              </a:ext>
            </a:extLst>
          </p:cNvPr>
          <p:cNvSpPr>
            <a:spLocks noChangeAspect="1"/>
          </p:cNvSpPr>
          <p:nvPr/>
        </p:nvSpPr>
        <p:spPr>
          <a:xfrm>
            <a:off x="1281494" y="3169213"/>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2</a:t>
            </a:r>
          </a:p>
        </p:txBody>
      </p:sp>
      <p:sp>
        <p:nvSpPr>
          <p:cNvPr id="29" name="Elipse 28">
            <a:extLst>
              <a:ext uri="{FF2B5EF4-FFF2-40B4-BE49-F238E27FC236}">
                <a16:creationId xmlns:a16="http://schemas.microsoft.com/office/drawing/2014/main" id="{17665788-86D1-4B08-189A-2CAF98986CBA}"/>
              </a:ext>
            </a:extLst>
          </p:cNvPr>
          <p:cNvSpPr>
            <a:spLocks noChangeAspect="1"/>
          </p:cNvSpPr>
          <p:nvPr/>
        </p:nvSpPr>
        <p:spPr>
          <a:xfrm>
            <a:off x="1281494" y="4257337"/>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4</a:t>
            </a:r>
          </a:p>
        </p:txBody>
      </p:sp>
      <p:sp>
        <p:nvSpPr>
          <p:cNvPr id="30" name="Elipse 29">
            <a:extLst>
              <a:ext uri="{FF2B5EF4-FFF2-40B4-BE49-F238E27FC236}">
                <a16:creationId xmlns:a16="http://schemas.microsoft.com/office/drawing/2014/main" id="{03C28282-B86A-BABD-0166-A11FE49425F4}"/>
              </a:ext>
            </a:extLst>
          </p:cNvPr>
          <p:cNvSpPr>
            <a:spLocks noChangeAspect="1"/>
          </p:cNvSpPr>
          <p:nvPr/>
        </p:nvSpPr>
        <p:spPr>
          <a:xfrm>
            <a:off x="1281494" y="3713275"/>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3</a:t>
            </a:r>
          </a:p>
        </p:txBody>
      </p:sp>
      <p:sp>
        <p:nvSpPr>
          <p:cNvPr id="31" name="Rectángulo 114">
            <a:extLst>
              <a:ext uri="{FF2B5EF4-FFF2-40B4-BE49-F238E27FC236}">
                <a16:creationId xmlns:a16="http://schemas.microsoft.com/office/drawing/2014/main" id="{23C5BAC7-C107-D0C0-A297-4D99A157D381}"/>
              </a:ext>
            </a:extLst>
          </p:cNvPr>
          <p:cNvSpPr/>
          <p:nvPr/>
        </p:nvSpPr>
        <p:spPr>
          <a:xfrm>
            <a:off x="1819763" y="2625151"/>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lvl="0">
              <a:spcBef>
                <a:spcPts val="600"/>
              </a:spcBef>
              <a:spcAft>
                <a:spcPts val="600"/>
              </a:spcAft>
              <a:buClr>
                <a:srgbClr val="FFC000"/>
              </a:buClr>
              <a:buSzPct val="130000"/>
            </a:pPr>
            <a:r>
              <a:rPr lang="es-ES" sz="1300" dirty="0">
                <a:solidFill>
                  <a:prstClr val="black"/>
                </a:solidFill>
                <a:latin typeface="Century Gothic" panose="020B0502020202020204" pitchFamily="34" charset="0"/>
              </a:rPr>
              <a:t>Ser </a:t>
            </a:r>
            <a:r>
              <a:rPr lang="es-ES" sz="1300" b="1" dirty="0">
                <a:solidFill>
                  <a:prstClr val="black"/>
                </a:solidFill>
                <a:latin typeface="Century Gothic" panose="020B0502020202020204" pitchFamily="34" charset="0"/>
              </a:rPr>
              <a:t>gran empresa </a:t>
            </a:r>
            <a:r>
              <a:rPr lang="es-ES" sz="1100" dirty="0">
                <a:solidFill>
                  <a:prstClr val="black"/>
                </a:solidFill>
                <a:latin typeface="Century Gothic" panose="020B0502020202020204" pitchFamily="34" charset="0"/>
              </a:rPr>
              <a:t>(Anexo I del Reglamento (UE) n.º 651/2014 de la Comisión)</a:t>
            </a:r>
            <a:r>
              <a:rPr lang="es-ES" sz="1300" b="1" dirty="0">
                <a:solidFill>
                  <a:prstClr val="black"/>
                </a:solidFill>
                <a:latin typeface="Century Gothic" panose="020B0502020202020204" pitchFamily="34" charset="0"/>
              </a:rPr>
              <a:t>.</a:t>
            </a:r>
            <a:endParaRPr lang="es-ES" sz="1300" dirty="0">
              <a:solidFill>
                <a:prstClr val="black"/>
              </a:solidFill>
              <a:latin typeface="Century Gothic" panose="020B0502020202020204" pitchFamily="34" charset="0"/>
            </a:endParaRPr>
          </a:p>
        </p:txBody>
      </p:sp>
      <p:sp>
        <p:nvSpPr>
          <p:cNvPr id="32" name="Rectángulo 114">
            <a:extLst>
              <a:ext uri="{FF2B5EF4-FFF2-40B4-BE49-F238E27FC236}">
                <a16:creationId xmlns:a16="http://schemas.microsoft.com/office/drawing/2014/main" id="{115058D8-4F5B-F80D-A976-B3FF67AE1525}"/>
              </a:ext>
            </a:extLst>
          </p:cNvPr>
          <p:cNvSpPr/>
          <p:nvPr/>
        </p:nvSpPr>
        <p:spPr>
          <a:xfrm>
            <a:off x="1819763" y="3707662"/>
            <a:ext cx="3412141"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Ser </a:t>
            </a:r>
            <a:r>
              <a:rPr lang="es-ES" sz="1300" b="1" dirty="0">
                <a:solidFill>
                  <a:prstClr val="black"/>
                </a:solidFill>
                <a:latin typeface="Century Gothic" panose="020B0502020202020204" pitchFamily="34" charset="0"/>
              </a:rPr>
              <a:t>exportadora</a:t>
            </a:r>
            <a:r>
              <a:rPr lang="es-ES" sz="1300" dirty="0">
                <a:solidFill>
                  <a:prstClr val="black"/>
                </a:solidFill>
                <a:latin typeface="Century Gothic" panose="020B0502020202020204" pitchFamily="34" charset="0"/>
              </a:rPr>
              <a:t> </a:t>
            </a:r>
            <a:endParaRPr lang="es-ES" sz="1100" b="1" dirty="0">
              <a:solidFill>
                <a:prstClr val="black"/>
              </a:solidFill>
              <a:latin typeface="Century Gothic" panose="020B0502020202020204" pitchFamily="34" charset="0"/>
            </a:endParaRPr>
          </a:p>
        </p:txBody>
      </p:sp>
      <p:sp>
        <p:nvSpPr>
          <p:cNvPr id="33" name="Rectángulo 114">
            <a:extLst>
              <a:ext uri="{FF2B5EF4-FFF2-40B4-BE49-F238E27FC236}">
                <a16:creationId xmlns:a16="http://schemas.microsoft.com/office/drawing/2014/main" id="{38FC28BC-7007-CB84-DB5C-56435283632A}"/>
              </a:ext>
            </a:extLst>
          </p:cNvPr>
          <p:cNvSpPr/>
          <p:nvPr/>
        </p:nvSpPr>
        <p:spPr>
          <a:xfrm>
            <a:off x="1819763" y="4257337"/>
            <a:ext cx="9360000" cy="46541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Poner a disposición del programa </a:t>
            </a:r>
            <a:r>
              <a:rPr lang="es-ES" sz="1300" b="1" dirty="0">
                <a:solidFill>
                  <a:prstClr val="black"/>
                </a:solidFill>
                <a:latin typeface="Century Gothic" panose="020B0502020202020204" pitchFamily="34" charset="0"/>
              </a:rPr>
              <a:t>bonos de 15 horas de personal directivo </a:t>
            </a:r>
            <a:r>
              <a:rPr lang="es-ES" sz="1300" dirty="0">
                <a:solidFill>
                  <a:prstClr val="black"/>
                </a:solidFill>
                <a:latin typeface="Century Gothic" panose="020B0502020202020204" pitchFamily="34" charset="0"/>
              </a:rPr>
              <a:t>con más de 5 años de experiencia en el ámbito internacional </a:t>
            </a:r>
          </a:p>
        </p:txBody>
      </p:sp>
      <p:sp>
        <p:nvSpPr>
          <p:cNvPr id="35" name="Abrir corchete 34">
            <a:extLst>
              <a:ext uri="{FF2B5EF4-FFF2-40B4-BE49-F238E27FC236}">
                <a16:creationId xmlns:a16="http://schemas.microsoft.com/office/drawing/2014/main" id="{DD93E319-E5C6-894A-8B19-4A0802BC9B73}"/>
              </a:ext>
            </a:extLst>
          </p:cNvPr>
          <p:cNvSpPr/>
          <p:nvPr/>
        </p:nvSpPr>
        <p:spPr>
          <a:xfrm>
            <a:off x="1116365" y="2625151"/>
            <a:ext cx="45719" cy="2152018"/>
          </a:xfrm>
          <a:prstGeom prst="leftBracket">
            <a:avLst/>
          </a:prstGeom>
          <a:noFill/>
          <a:ln w="6350">
            <a:solidFill>
              <a:srgbClr val="F8D11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srgbClr val="F8D117"/>
              </a:solidFill>
            </a:endParaRPr>
          </a:p>
        </p:txBody>
      </p:sp>
      <p:sp>
        <p:nvSpPr>
          <p:cNvPr id="36" name="CuadroTexto 35">
            <a:extLst>
              <a:ext uri="{FF2B5EF4-FFF2-40B4-BE49-F238E27FC236}">
                <a16:creationId xmlns:a16="http://schemas.microsoft.com/office/drawing/2014/main" id="{49746BBC-4E56-DA6D-DB14-6117FBC0CF61}"/>
              </a:ext>
            </a:extLst>
          </p:cNvPr>
          <p:cNvSpPr txBox="1"/>
          <p:nvPr/>
        </p:nvSpPr>
        <p:spPr>
          <a:xfrm rot="16200000">
            <a:off x="-234433" y="3533997"/>
            <a:ext cx="2028189" cy="276999"/>
          </a:xfrm>
          <a:prstGeom prst="rect">
            <a:avLst/>
          </a:prstGeom>
          <a:solidFill>
            <a:srgbClr val="F8D117"/>
          </a:solidFill>
        </p:spPr>
        <p:txBody>
          <a:bodyPr wrap="square" anchor="ctr">
            <a:spAutoFit/>
          </a:bodyPr>
          <a:lstStyle/>
          <a:p>
            <a:pPr algn="ctr"/>
            <a:r>
              <a:rPr lang="es-ES" sz="1200" b="1" dirty="0">
                <a:latin typeface="Century Gothic" panose="020B0502020202020204" pitchFamily="34" charset="0"/>
              </a:rPr>
              <a:t>CRITERIOS DE ADHESIÓN</a:t>
            </a:r>
          </a:p>
        </p:txBody>
      </p:sp>
      <p:sp>
        <p:nvSpPr>
          <p:cNvPr id="37" name="Rectángulo 114">
            <a:extLst>
              <a:ext uri="{FF2B5EF4-FFF2-40B4-BE49-F238E27FC236}">
                <a16:creationId xmlns:a16="http://schemas.microsoft.com/office/drawing/2014/main" id="{582E356F-AF45-9E7E-EC7C-4101EC840A5F}"/>
              </a:ext>
            </a:extLst>
          </p:cNvPr>
          <p:cNvSpPr/>
          <p:nvPr/>
        </p:nvSpPr>
        <p:spPr>
          <a:xfrm>
            <a:off x="1819763" y="3165002"/>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Tener una </a:t>
            </a:r>
            <a:r>
              <a:rPr lang="es-ES" sz="1300" b="1" dirty="0">
                <a:solidFill>
                  <a:prstClr val="black"/>
                </a:solidFill>
                <a:latin typeface="Century Gothic" panose="020B0502020202020204" pitchFamily="34" charset="0"/>
              </a:rPr>
              <a:t>facturación superior a 50 millones de euros</a:t>
            </a:r>
            <a:r>
              <a:rPr lang="es-ES" sz="1300" dirty="0">
                <a:solidFill>
                  <a:prstClr val="black"/>
                </a:solidFill>
                <a:latin typeface="Century Gothic" panose="020B0502020202020204" pitchFamily="34" charset="0"/>
              </a:rPr>
              <a:t>. </a:t>
            </a:r>
          </a:p>
        </p:txBody>
      </p:sp>
      <p:sp>
        <p:nvSpPr>
          <p:cNvPr id="4" name="Rectángulo 114">
            <a:extLst>
              <a:ext uri="{FF2B5EF4-FFF2-40B4-BE49-F238E27FC236}">
                <a16:creationId xmlns:a16="http://schemas.microsoft.com/office/drawing/2014/main" id="{94F1C9D7-6046-001C-907C-ECC81847E72B}"/>
              </a:ext>
            </a:extLst>
          </p:cNvPr>
          <p:cNvSpPr/>
          <p:nvPr/>
        </p:nvSpPr>
        <p:spPr>
          <a:xfrm>
            <a:off x="5374173" y="3358141"/>
            <a:ext cx="3412141"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endParaRPr lang="es-ES" sz="11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208398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551384" y="497071"/>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pPr>
              <a:spcAft>
                <a:spcPts val="600"/>
              </a:spcAft>
            </a:pPr>
            <a:r>
              <a:rPr lang="en-US" sz="1600" b="1" cap="all" dirty="0">
                <a:solidFill>
                  <a:srgbClr val="5B5B5E"/>
                </a:solidFill>
                <a:latin typeface="Gill Sans MT" panose="020B0502020104020203" pitchFamily="34" charset="0"/>
              </a:rPr>
              <a:t>Mentoring Internacional</a:t>
            </a:r>
            <a:endParaRPr lang="en-US" sz="600" dirty="0">
              <a:latin typeface="Gill Sans MT" panose="020B0502020104020203" pitchFamily="34" charset="0"/>
            </a:endParaRPr>
          </a:p>
          <a:p>
            <a:r>
              <a:rPr lang="en-US" sz="2400" b="1" dirty="0">
                <a:solidFill>
                  <a:srgbClr val="F5AC08"/>
                </a:solidFill>
                <a:latin typeface="Century Gothic" panose="020B0502020202020204" pitchFamily="34" charset="0"/>
              </a:rPr>
              <a:t>3.</a:t>
            </a:r>
            <a:r>
              <a:rPr lang="en-US" sz="2000" dirty="0">
                <a:solidFill>
                  <a:srgbClr val="CA0530"/>
                </a:solidFill>
                <a:latin typeface="Century Gothic" panose="020B0502020202020204" pitchFamily="34" charset="0"/>
              </a:rPr>
              <a:t> PYMES BENEFICIARIAS  </a:t>
            </a:r>
          </a:p>
        </p:txBody>
      </p:sp>
      <p:sp>
        <p:nvSpPr>
          <p:cNvPr id="25" name="CuadroTexto 24">
            <a:extLst>
              <a:ext uri="{FF2B5EF4-FFF2-40B4-BE49-F238E27FC236}">
                <a16:creationId xmlns:a16="http://schemas.microsoft.com/office/drawing/2014/main" id="{8C47C623-1FB8-BF09-32AC-F11BB0ABE5E7}"/>
              </a:ext>
            </a:extLst>
          </p:cNvPr>
          <p:cNvSpPr txBox="1"/>
          <p:nvPr/>
        </p:nvSpPr>
        <p:spPr>
          <a:xfrm>
            <a:off x="551384" y="1591543"/>
            <a:ext cx="10813311" cy="523220"/>
          </a:xfrm>
          <a:prstGeom prst="rect">
            <a:avLst/>
          </a:prstGeom>
          <a:noFill/>
        </p:spPr>
        <p:txBody>
          <a:bodyPr wrap="square">
            <a:spAutoFit/>
          </a:bodyPr>
          <a:lstStyle/>
          <a:p>
            <a:pPr algn="just"/>
            <a:r>
              <a:rPr lang="es-ES" sz="1400" b="1" dirty="0">
                <a:solidFill>
                  <a:schemeClr val="tx1"/>
                </a:solidFill>
                <a:latin typeface="Century Gothic" panose="020B0502020202020204" pitchFamily="34" charset="0"/>
              </a:rPr>
              <a:t>Para ser beneficiario, </a:t>
            </a:r>
            <a:r>
              <a:rPr lang="es-ES" sz="1400" dirty="0">
                <a:solidFill>
                  <a:schemeClr val="tx1"/>
                </a:solidFill>
                <a:latin typeface="Century Gothic" panose="020B0502020202020204" pitchFamily="34" charset="0"/>
              </a:rPr>
              <a:t>las empresas interesadas deberán presentase a la Convocatoria de Ayudas que publique la Cámara de Comerio de España en su Sede Electrónica</a:t>
            </a:r>
            <a:r>
              <a:rPr lang="es-ES" sz="1400" b="1" dirty="0">
                <a:solidFill>
                  <a:schemeClr val="tx1"/>
                </a:solidFill>
                <a:latin typeface="Century Gothic" panose="020B0502020202020204" pitchFamily="34" charset="0"/>
              </a:rPr>
              <a:t>, </a:t>
            </a:r>
            <a:r>
              <a:rPr lang="es-ES" sz="1400" dirty="0">
                <a:latin typeface="Century Gothic" panose="020B0502020202020204" pitchFamily="34" charset="0"/>
              </a:rPr>
              <a:t>debiendo cumplir, en todo caso, los siguientes requisitos:</a:t>
            </a:r>
            <a:endParaRPr lang="es-ES" sz="1400" b="0" dirty="0">
              <a:solidFill>
                <a:schemeClr val="tx1"/>
              </a:solidFill>
              <a:latin typeface="Century Gothic" panose="020B0502020202020204" pitchFamily="34" charset="0"/>
            </a:endParaRPr>
          </a:p>
        </p:txBody>
      </p:sp>
      <p:sp>
        <p:nvSpPr>
          <p:cNvPr id="26" name="Elipse 25">
            <a:extLst>
              <a:ext uri="{FF2B5EF4-FFF2-40B4-BE49-F238E27FC236}">
                <a16:creationId xmlns:a16="http://schemas.microsoft.com/office/drawing/2014/main" id="{371D03A7-95D6-FFB9-2AA7-584E3F19BA66}"/>
              </a:ext>
            </a:extLst>
          </p:cNvPr>
          <p:cNvSpPr>
            <a:spLocks noChangeAspect="1"/>
          </p:cNvSpPr>
          <p:nvPr/>
        </p:nvSpPr>
        <p:spPr>
          <a:xfrm>
            <a:off x="1381267" y="2588447"/>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1</a:t>
            </a:r>
          </a:p>
        </p:txBody>
      </p:sp>
      <p:sp>
        <p:nvSpPr>
          <p:cNvPr id="27" name="Elipse 26">
            <a:extLst>
              <a:ext uri="{FF2B5EF4-FFF2-40B4-BE49-F238E27FC236}">
                <a16:creationId xmlns:a16="http://schemas.microsoft.com/office/drawing/2014/main" id="{861D0237-02EC-B3FF-A45E-DB0A3354AAB1}"/>
              </a:ext>
            </a:extLst>
          </p:cNvPr>
          <p:cNvSpPr>
            <a:spLocks noChangeAspect="1"/>
          </p:cNvSpPr>
          <p:nvPr/>
        </p:nvSpPr>
        <p:spPr>
          <a:xfrm>
            <a:off x="1381267" y="3132509"/>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2</a:t>
            </a:r>
          </a:p>
        </p:txBody>
      </p:sp>
      <p:sp>
        <p:nvSpPr>
          <p:cNvPr id="29" name="Elipse 28">
            <a:extLst>
              <a:ext uri="{FF2B5EF4-FFF2-40B4-BE49-F238E27FC236}">
                <a16:creationId xmlns:a16="http://schemas.microsoft.com/office/drawing/2014/main" id="{17665788-86D1-4B08-189A-2CAF98986CBA}"/>
              </a:ext>
            </a:extLst>
          </p:cNvPr>
          <p:cNvSpPr>
            <a:spLocks noChangeAspect="1"/>
          </p:cNvSpPr>
          <p:nvPr/>
        </p:nvSpPr>
        <p:spPr>
          <a:xfrm>
            <a:off x="1381267" y="4220633"/>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4</a:t>
            </a:r>
          </a:p>
        </p:txBody>
      </p:sp>
      <p:sp>
        <p:nvSpPr>
          <p:cNvPr id="30" name="Elipse 29">
            <a:extLst>
              <a:ext uri="{FF2B5EF4-FFF2-40B4-BE49-F238E27FC236}">
                <a16:creationId xmlns:a16="http://schemas.microsoft.com/office/drawing/2014/main" id="{03C28282-B86A-BABD-0166-A11FE49425F4}"/>
              </a:ext>
            </a:extLst>
          </p:cNvPr>
          <p:cNvSpPr>
            <a:spLocks noChangeAspect="1"/>
          </p:cNvSpPr>
          <p:nvPr/>
        </p:nvSpPr>
        <p:spPr>
          <a:xfrm>
            <a:off x="1381267" y="3676571"/>
            <a:ext cx="396000" cy="396000"/>
          </a:xfrm>
          <a:prstGeom prst="ellipse">
            <a:avLst/>
          </a:prstGeom>
          <a:solidFill>
            <a:srgbClr val="F8D1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latin typeface="Century Gothic" panose="020B0502020202020204" pitchFamily="34" charset="0"/>
              </a:rPr>
              <a:t>3</a:t>
            </a:r>
          </a:p>
        </p:txBody>
      </p:sp>
      <p:sp>
        <p:nvSpPr>
          <p:cNvPr id="31" name="Rectángulo 114">
            <a:extLst>
              <a:ext uri="{FF2B5EF4-FFF2-40B4-BE49-F238E27FC236}">
                <a16:creationId xmlns:a16="http://schemas.microsoft.com/office/drawing/2014/main" id="{23C5BAC7-C107-D0C0-A297-4D99A157D381}"/>
              </a:ext>
            </a:extLst>
          </p:cNvPr>
          <p:cNvSpPr/>
          <p:nvPr/>
        </p:nvSpPr>
        <p:spPr>
          <a:xfrm>
            <a:off x="1919536" y="2588447"/>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lvl="0">
              <a:spcBef>
                <a:spcPts val="600"/>
              </a:spcBef>
              <a:spcAft>
                <a:spcPts val="600"/>
              </a:spcAft>
              <a:buClr>
                <a:srgbClr val="FFC000"/>
              </a:buClr>
              <a:buSzPct val="130000"/>
            </a:pPr>
            <a:r>
              <a:rPr lang="es-ES" sz="1300" dirty="0">
                <a:solidFill>
                  <a:prstClr val="black"/>
                </a:solidFill>
                <a:latin typeface="Century Gothic" panose="020B0502020202020204" pitchFamily="34" charset="0"/>
              </a:rPr>
              <a:t>Tener la </a:t>
            </a:r>
            <a:r>
              <a:rPr lang="es-ES" sz="1300" b="1" dirty="0">
                <a:solidFill>
                  <a:prstClr val="black"/>
                </a:solidFill>
                <a:latin typeface="Century Gothic" panose="020B0502020202020204" pitchFamily="34" charset="0"/>
              </a:rPr>
              <a:t>consideración de PYME </a:t>
            </a:r>
            <a:r>
              <a:rPr lang="es-ES" sz="1100" dirty="0">
                <a:solidFill>
                  <a:prstClr val="black"/>
                </a:solidFill>
                <a:latin typeface="Century Gothic" panose="020B0502020202020204" pitchFamily="34" charset="0"/>
              </a:rPr>
              <a:t>(Anexo I del Reglamento (UE) n.º 651/2014 de la Comisión)</a:t>
            </a:r>
            <a:r>
              <a:rPr lang="es-ES" sz="1300" b="1" dirty="0">
                <a:solidFill>
                  <a:prstClr val="black"/>
                </a:solidFill>
                <a:latin typeface="Century Gothic" panose="020B0502020202020204" pitchFamily="34" charset="0"/>
              </a:rPr>
              <a:t>.</a:t>
            </a:r>
            <a:endParaRPr lang="es-ES" sz="1300" dirty="0">
              <a:solidFill>
                <a:prstClr val="black"/>
              </a:solidFill>
              <a:latin typeface="Century Gothic" panose="020B0502020202020204" pitchFamily="34" charset="0"/>
            </a:endParaRPr>
          </a:p>
        </p:txBody>
      </p:sp>
      <p:sp>
        <p:nvSpPr>
          <p:cNvPr id="32" name="Rectángulo 114">
            <a:extLst>
              <a:ext uri="{FF2B5EF4-FFF2-40B4-BE49-F238E27FC236}">
                <a16:creationId xmlns:a16="http://schemas.microsoft.com/office/drawing/2014/main" id="{115058D8-4F5B-F80D-A976-B3FF67AE1525}"/>
              </a:ext>
            </a:extLst>
          </p:cNvPr>
          <p:cNvSpPr/>
          <p:nvPr/>
        </p:nvSpPr>
        <p:spPr>
          <a:xfrm>
            <a:off x="1919536" y="3670958"/>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Tener una</a:t>
            </a:r>
            <a:r>
              <a:rPr lang="es-ES" sz="1300" b="1" dirty="0">
                <a:solidFill>
                  <a:prstClr val="black"/>
                </a:solidFill>
                <a:latin typeface="Century Gothic" panose="020B0502020202020204" pitchFamily="34" charset="0"/>
              </a:rPr>
              <a:t> facturación superior a 10 millones de euros, </a:t>
            </a:r>
            <a:r>
              <a:rPr lang="es-ES" sz="1300" dirty="0">
                <a:solidFill>
                  <a:prstClr val="black"/>
                </a:solidFill>
                <a:latin typeface="Century Gothic" panose="020B0502020202020204" pitchFamily="34" charset="0"/>
              </a:rPr>
              <a:t>en el caso de empresas que hayan participado en programas públicos de iniciación a la internacionalización de ámbito estatal, el límite será de </a:t>
            </a:r>
            <a:r>
              <a:rPr lang="es-ES" sz="1300" b="1" dirty="0">
                <a:solidFill>
                  <a:prstClr val="black"/>
                </a:solidFill>
                <a:latin typeface="Century Gothic" panose="020B0502020202020204" pitchFamily="34" charset="0"/>
              </a:rPr>
              <a:t>1 millón de euros. </a:t>
            </a:r>
          </a:p>
        </p:txBody>
      </p:sp>
      <p:sp>
        <p:nvSpPr>
          <p:cNvPr id="33" name="Rectángulo 114">
            <a:extLst>
              <a:ext uri="{FF2B5EF4-FFF2-40B4-BE49-F238E27FC236}">
                <a16:creationId xmlns:a16="http://schemas.microsoft.com/office/drawing/2014/main" id="{38FC28BC-7007-CB84-DB5C-56435283632A}"/>
              </a:ext>
            </a:extLst>
          </p:cNvPr>
          <p:cNvSpPr/>
          <p:nvPr/>
        </p:nvSpPr>
        <p:spPr>
          <a:xfrm>
            <a:off x="1919536" y="4220633"/>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Ser empresa </a:t>
            </a:r>
            <a:r>
              <a:rPr lang="es-ES" sz="1300" b="1" dirty="0">
                <a:solidFill>
                  <a:prstClr val="black"/>
                </a:solidFill>
                <a:latin typeface="Century Gothic" panose="020B0502020202020204" pitchFamily="34" charset="0"/>
              </a:rPr>
              <a:t>exportadora</a:t>
            </a:r>
            <a:endParaRPr lang="es-ES" sz="1300" dirty="0">
              <a:solidFill>
                <a:prstClr val="black"/>
              </a:solidFill>
              <a:latin typeface="Century Gothic" panose="020B0502020202020204" pitchFamily="34" charset="0"/>
            </a:endParaRPr>
          </a:p>
        </p:txBody>
      </p:sp>
      <p:sp>
        <p:nvSpPr>
          <p:cNvPr id="35" name="Abrir corchete 34">
            <a:extLst>
              <a:ext uri="{FF2B5EF4-FFF2-40B4-BE49-F238E27FC236}">
                <a16:creationId xmlns:a16="http://schemas.microsoft.com/office/drawing/2014/main" id="{DD93E319-E5C6-894A-8B19-4A0802BC9B73}"/>
              </a:ext>
            </a:extLst>
          </p:cNvPr>
          <p:cNvSpPr/>
          <p:nvPr/>
        </p:nvSpPr>
        <p:spPr>
          <a:xfrm>
            <a:off x="1284879" y="2588447"/>
            <a:ext cx="45719" cy="2224026"/>
          </a:xfrm>
          <a:prstGeom prst="leftBracket">
            <a:avLst/>
          </a:prstGeom>
          <a:noFill/>
          <a:ln w="6350">
            <a:solidFill>
              <a:srgbClr val="F8D117"/>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srgbClr val="F8D117"/>
              </a:solidFill>
            </a:endParaRPr>
          </a:p>
        </p:txBody>
      </p:sp>
      <p:sp>
        <p:nvSpPr>
          <p:cNvPr id="36" name="CuadroTexto 35">
            <a:extLst>
              <a:ext uri="{FF2B5EF4-FFF2-40B4-BE49-F238E27FC236}">
                <a16:creationId xmlns:a16="http://schemas.microsoft.com/office/drawing/2014/main" id="{49746BBC-4E56-DA6D-DB14-6117FBC0CF61}"/>
              </a:ext>
            </a:extLst>
          </p:cNvPr>
          <p:cNvSpPr txBox="1"/>
          <p:nvPr/>
        </p:nvSpPr>
        <p:spPr>
          <a:xfrm rot="16200000">
            <a:off x="-174089" y="3493204"/>
            <a:ext cx="2052000" cy="276999"/>
          </a:xfrm>
          <a:prstGeom prst="rect">
            <a:avLst/>
          </a:prstGeom>
          <a:solidFill>
            <a:srgbClr val="F8D117"/>
          </a:solidFill>
        </p:spPr>
        <p:txBody>
          <a:bodyPr wrap="square" anchor="ctr">
            <a:spAutoFit/>
          </a:bodyPr>
          <a:lstStyle/>
          <a:p>
            <a:pPr algn="ctr"/>
            <a:r>
              <a:rPr lang="es-ES" sz="1200" b="1" dirty="0">
                <a:latin typeface="Century Gothic" panose="020B0502020202020204" pitchFamily="34" charset="0"/>
              </a:rPr>
              <a:t>CRITERIOS DE SELECCIÓN</a:t>
            </a:r>
          </a:p>
        </p:txBody>
      </p:sp>
      <p:sp>
        <p:nvSpPr>
          <p:cNvPr id="37" name="Rectángulo 114">
            <a:extLst>
              <a:ext uri="{FF2B5EF4-FFF2-40B4-BE49-F238E27FC236}">
                <a16:creationId xmlns:a16="http://schemas.microsoft.com/office/drawing/2014/main" id="{582E356F-AF45-9E7E-EC7C-4101EC840A5F}"/>
              </a:ext>
            </a:extLst>
          </p:cNvPr>
          <p:cNvSpPr/>
          <p:nvPr/>
        </p:nvSpPr>
        <p:spPr>
          <a:xfrm>
            <a:off x="1919536" y="3125402"/>
            <a:ext cx="9360000" cy="396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a:spcBef>
                <a:spcPts val="600"/>
              </a:spcBef>
              <a:spcAft>
                <a:spcPts val="600"/>
              </a:spcAft>
              <a:buClr>
                <a:srgbClr val="FFC000"/>
              </a:buClr>
              <a:buSzPct val="130000"/>
            </a:pPr>
            <a:r>
              <a:rPr lang="es-ES" sz="1300" dirty="0">
                <a:solidFill>
                  <a:prstClr val="black"/>
                </a:solidFill>
                <a:latin typeface="Century Gothic" panose="020B0502020202020204" pitchFamily="34" charset="0"/>
              </a:rPr>
              <a:t>Disponer de </a:t>
            </a:r>
            <a:r>
              <a:rPr lang="es-ES" sz="1300" b="1" dirty="0">
                <a:solidFill>
                  <a:prstClr val="black"/>
                </a:solidFill>
                <a:latin typeface="Century Gothic" panose="020B0502020202020204" pitchFamily="34" charset="0"/>
              </a:rPr>
              <a:t>producto, servicio o marca propia</a:t>
            </a:r>
            <a:r>
              <a:rPr lang="es-ES" sz="1300" dirty="0">
                <a:solidFill>
                  <a:prstClr val="black"/>
                </a:solidFill>
                <a:latin typeface="Century Gothic" panose="020B0502020202020204" pitchFamily="34" charset="0"/>
              </a:rPr>
              <a:t>. </a:t>
            </a:r>
          </a:p>
        </p:txBody>
      </p:sp>
    </p:spTree>
    <p:extLst>
      <p:ext uri="{BB962C8B-B14F-4D97-AF65-F5344CB8AC3E}">
        <p14:creationId xmlns:p14="http://schemas.microsoft.com/office/powerpoint/2010/main" val="1353606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551384" y="446220"/>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pPr>
              <a:spcAft>
                <a:spcPts val="600"/>
              </a:spcAft>
            </a:pPr>
            <a:r>
              <a:rPr lang="en-US" sz="1600" b="1" cap="all" dirty="0">
                <a:solidFill>
                  <a:srgbClr val="5B5B5E"/>
                </a:solidFill>
                <a:latin typeface="Gill Sans MT" panose="020B0502020104020203" pitchFamily="34" charset="0"/>
              </a:rPr>
              <a:t>Mentoring Internacional</a:t>
            </a:r>
            <a:r>
              <a:rPr lang="en-US" sz="600" dirty="0">
                <a:latin typeface="Gill Sans MT" panose="020B0502020104020203" pitchFamily="34" charset="0"/>
              </a:rPr>
              <a:t> </a:t>
            </a:r>
          </a:p>
          <a:p>
            <a:r>
              <a:rPr lang="en-US" sz="2400" b="1" dirty="0">
                <a:solidFill>
                  <a:srgbClr val="F5AC08"/>
                </a:solidFill>
                <a:latin typeface="Century Gothic" panose="020B0502020202020204" pitchFamily="34" charset="0"/>
              </a:rPr>
              <a:t>4.</a:t>
            </a:r>
            <a:r>
              <a:rPr lang="en-US" sz="2000" dirty="0">
                <a:solidFill>
                  <a:srgbClr val="CA0530"/>
                </a:solidFill>
                <a:latin typeface="Century Gothic" panose="020B0502020202020204" pitchFamily="34" charset="0"/>
              </a:rPr>
              <a:t> FUNCIONAMIENTO PROGRAMA (I)</a:t>
            </a:r>
          </a:p>
        </p:txBody>
      </p:sp>
      <p:sp>
        <p:nvSpPr>
          <p:cNvPr id="60" name="Rectángulo: esquinas redondeadas 59">
            <a:extLst>
              <a:ext uri="{FF2B5EF4-FFF2-40B4-BE49-F238E27FC236}">
                <a16:creationId xmlns:a16="http://schemas.microsoft.com/office/drawing/2014/main" id="{01514304-A5B0-E896-4C57-195F4F8036B6}"/>
              </a:ext>
            </a:extLst>
          </p:cNvPr>
          <p:cNvSpPr/>
          <p:nvPr/>
        </p:nvSpPr>
        <p:spPr>
          <a:xfrm>
            <a:off x="3884668" y="2449720"/>
            <a:ext cx="3989899" cy="3131716"/>
          </a:xfrm>
          <a:prstGeom prst="roundRect">
            <a:avLst/>
          </a:prstGeom>
          <a:solidFill>
            <a:schemeClr val="bg1">
              <a:lumMod val="95000"/>
              <a:alpha val="15000"/>
            </a:schemeClr>
          </a:solidFill>
          <a:ln>
            <a:solidFill>
              <a:srgbClr val="C2002F"/>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400" b="1" dirty="0">
                <a:solidFill>
                  <a:schemeClr val="tx1"/>
                </a:solidFill>
                <a:latin typeface="Century Gothic" panose="020B0502020202020204" pitchFamily="34" charset="0"/>
              </a:rPr>
              <a:t>CATÁLOGO DE MENTORES</a:t>
            </a:r>
          </a:p>
          <a:p>
            <a:pPr algn="ctr"/>
            <a:r>
              <a:rPr lang="en-US" sz="1400" b="1" dirty="0">
                <a:solidFill>
                  <a:schemeClr val="tx1"/>
                </a:solidFill>
                <a:latin typeface="Century Gothic" panose="020B0502020202020204" pitchFamily="34" charset="0"/>
                <a:hlinkClick r:id="rId4"/>
              </a:rPr>
              <a:t>www.mentoringinternacional.camara.es</a:t>
            </a:r>
            <a:endParaRPr lang="en-US" sz="1400" b="1" dirty="0">
              <a:solidFill>
                <a:schemeClr val="tx1"/>
              </a:solidFill>
              <a:latin typeface="Century Gothic" panose="020B0502020202020204" pitchFamily="34" charset="0"/>
            </a:endParaRPr>
          </a:p>
          <a:p>
            <a:pPr algn="ctr"/>
            <a:endParaRPr lang="es-ES" sz="1100" dirty="0">
              <a:solidFill>
                <a:schemeClr val="tx1"/>
              </a:solidFill>
              <a:latin typeface="Century Gothic" panose="020B0502020202020204" pitchFamily="34" charset="0"/>
            </a:endParaRPr>
          </a:p>
          <a:p>
            <a:pPr algn="ctr"/>
            <a:endParaRPr lang="es-ES" sz="1100" dirty="0">
              <a:solidFill>
                <a:schemeClr val="tx1"/>
              </a:solidFill>
              <a:latin typeface="Century Gothic" panose="020B0502020202020204" pitchFamily="34" charset="0"/>
            </a:endParaRPr>
          </a:p>
          <a:p>
            <a:pPr algn="ctr"/>
            <a:endParaRPr lang="es-ES" sz="1100" dirty="0">
              <a:solidFill>
                <a:schemeClr val="tx1"/>
              </a:solidFill>
              <a:latin typeface="Century Gothic" panose="020B0502020202020204" pitchFamily="34" charset="0"/>
            </a:endParaRPr>
          </a:p>
          <a:p>
            <a:pPr algn="ctr"/>
            <a:r>
              <a:rPr lang="es-ES" sz="1100" dirty="0">
                <a:solidFill>
                  <a:schemeClr val="tx1"/>
                </a:solidFill>
                <a:latin typeface="Century Gothic" panose="020B0502020202020204" pitchFamily="34" charset="0"/>
              </a:rPr>
              <a:t>Acceso libre a la relación de empresas mentoras</a:t>
            </a:r>
          </a:p>
          <a:p>
            <a:pPr algn="ctr"/>
            <a:endParaRPr lang="es-ES" sz="1100" dirty="0">
              <a:solidFill>
                <a:schemeClr val="tx1"/>
              </a:solidFill>
              <a:latin typeface="Century Gothic" panose="020B0502020202020204" pitchFamily="34" charset="0"/>
            </a:endParaRPr>
          </a:p>
          <a:p>
            <a:pPr algn="ctr"/>
            <a:r>
              <a:rPr lang="es-ES" sz="1100" dirty="0">
                <a:solidFill>
                  <a:schemeClr val="tx1"/>
                </a:solidFill>
                <a:latin typeface="Century Gothic" panose="020B0502020202020204" pitchFamily="34" charset="0"/>
              </a:rPr>
              <a:t>Acceso restringido a los perfiles de los mentores</a:t>
            </a:r>
          </a:p>
          <a:p>
            <a:pPr algn="ctr"/>
            <a:endParaRPr lang="es-ES" sz="1100" dirty="0">
              <a:solidFill>
                <a:schemeClr val="tx1"/>
              </a:solidFill>
              <a:latin typeface="Century Gothic" panose="020B0502020202020204" pitchFamily="34" charset="0"/>
            </a:endParaRPr>
          </a:p>
          <a:p>
            <a:pPr algn="ctr"/>
            <a:r>
              <a:rPr lang="es-ES" sz="1100" dirty="0">
                <a:solidFill>
                  <a:schemeClr val="tx1"/>
                </a:solidFill>
                <a:latin typeface="Century Gothic" panose="020B0502020202020204" pitchFamily="34" charset="0"/>
              </a:rPr>
              <a:t>Preselecciona la pyme beneficiaria y asigna la CCE en función de la disponibilidad del mentor</a:t>
            </a:r>
            <a:endParaRPr lang="en-US" sz="1400" b="1" dirty="0">
              <a:solidFill>
                <a:schemeClr val="tx1"/>
              </a:solidFill>
              <a:latin typeface="Century Gothic" panose="020B0502020202020204" pitchFamily="34" charset="0"/>
            </a:endParaRPr>
          </a:p>
        </p:txBody>
      </p:sp>
      <p:grpSp>
        <p:nvGrpSpPr>
          <p:cNvPr id="108" name="Grupo 107">
            <a:extLst>
              <a:ext uri="{FF2B5EF4-FFF2-40B4-BE49-F238E27FC236}">
                <a16:creationId xmlns:a16="http://schemas.microsoft.com/office/drawing/2014/main" id="{FDBA0032-617B-87F0-7C68-E016C171714D}"/>
              </a:ext>
            </a:extLst>
          </p:cNvPr>
          <p:cNvGrpSpPr/>
          <p:nvPr/>
        </p:nvGrpSpPr>
        <p:grpSpPr>
          <a:xfrm>
            <a:off x="8526936" y="2530122"/>
            <a:ext cx="2828642" cy="1524807"/>
            <a:chOff x="6584523" y="5077969"/>
            <a:chExt cx="1346337" cy="1080000"/>
          </a:xfrm>
        </p:grpSpPr>
        <p:sp>
          <p:nvSpPr>
            <p:cNvPr id="109" name="Rectángulo: esquinas redondeadas 108">
              <a:extLst>
                <a:ext uri="{FF2B5EF4-FFF2-40B4-BE49-F238E27FC236}">
                  <a16:creationId xmlns:a16="http://schemas.microsoft.com/office/drawing/2014/main" id="{4BEFA529-1AFF-C78D-8DDC-83AB4674AA5E}"/>
                </a:ext>
              </a:extLst>
            </p:cNvPr>
            <p:cNvSpPr/>
            <p:nvPr/>
          </p:nvSpPr>
          <p:spPr>
            <a:xfrm>
              <a:off x="6584523" y="5077969"/>
              <a:ext cx="1346337"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110" name="Rectángulo: esquinas redondeadas 109">
              <a:extLst>
                <a:ext uri="{FF2B5EF4-FFF2-40B4-BE49-F238E27FC236}">
                  <a16:creationId xmlns:a16="http://schemas.microsoft.com/office/drawing/2014/main" id="{426B228C-315A-DD50-9223-45F4BF598D1F}"/>
                </a:ext>
              </a:extLst>
            </p:cNvPr>
            <p:cNvSpPr/>
            <p:nvPr/>
          </p:nvSpPr>
          <p:spPr>
            <a:xfrm>
              <a:off x="6593667" y="5086473"/>
              <a:ext cx="1327992" cy="324000"/>
            </a:xfrm>
            <a:prstGeom prst="roundRect">
              <a:avLst/>
            </a:prstGeom>
            <a:solidFill>
              <a:srgbClr val="FFCF3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tx1"/>
                  </a:solidFill>
                  <a:latin typeface="Century Gothic" panose="020B0502020202020204" pitchFamily="34" charset="0"/>
                </a:rPr>
                <a:t>BONO MENTORING INTERNACIONAL</a:t>
              </a:r>
            </a:p>
          </p:txBody>
        </p:sp>
      </p:grpSp>
      <p:pic>
        <p:nvPicPr>
          <p:cNvPr id="139" name="Imagen 138" descr="Forma&#10;&#10;Descripción generada automáticamente con confianza baja">
            <a:extLst>
              <a:ext uri="{FF2B5EF4-FFF2-40B4-BE49-F238E27FC236}">
                <a16:creationId xmlns:a16="http://schemas.microsoft.com/office/drawing/2014/main" id="{CC4D0A8F-2C01-8793-DD01-3856D4235C5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89376" y="3147444"/>
            <a:ext cx="368862" cy="357929"/>
          </a:xfrm>
          <a:prstGeom prst="rect">
            <a:avLst/>
          </a:prstGeom>
        </p:spPr>
      </p:pic>
      <p:pic>
        <p:nvPicPr>
          <p:cNvPr id="140" name="Imagen 139" descr="Forma&#10;&#10;Descripción generada automáticamente con confianza baja">
            <a:extLst>
              <a:ext uri="{FF2B5EF4-FFF2-40B4-BE49-F238E27FC236}">
                <a16:creationId xmlns:a16="http://schemas.microsoft.com/office/drawing/2014/main" id="{7A79DF1C-66F1-1BF9-25F6-1A9152D48A4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072901">
            <a:off x="4304278" y="2859116"/>
            <a:ext cx="291472" cy="377046"/>
          </a:xfrm>
          <a:prstGeom prst="rect">
            <a:avLst/>
          </a:prstGeom>
        </p:spPr>
      </p:pic>
      <p:grpSp>
        <p:nvGrpSpPr>
          <p:cNvPr id="141" name="Grupo 140">
            <a:extLst>
              <a:ext uri="{FF2B5EF4-FFF2-40B4-BE49-F238E27FC236}">
                <a16:creationId xmlns:a16="http://schemas.microsoft.com/office/drawing/2014/main" id="{CA291844-5DAB-77E7-DB91-7B4A9398F2AB}"/>
              </a:ext>
            </a:extLst>
          </p:cNvPr>
          <p:cNvGrpSpPr/>
          <p:nvPr/>
        </p:nvGrpSpPr>
        <p:grpSpPr>
          <a:xfrm>
            <a:off x="288257" y="2608248"/>
            <a:ext cx="3032921" cy="3140634"/>
            <a:chOff x="6584523" y="5077969"/>
            <a:chExt cx="1296000" cy="1080000"/>
          </a:xfrm>
        </p:grpSpPr>
        <p:sp>
          <p:nvSpPr>
            <p:cNvPr id="142" name="Rectángulo: esquinas redondeadas 141">
              <a:extLst>
                <a:ext uri="{FF2B5EF4-FFF2-40B4-BE49-F238E27FC236}">
                  <a16:creationId xmlns:a16="http://schemas.microsoft.com/office/drawing/2014/main" id="{ABEDD330-EEE7-1848-2279-73362979694E}"/>
                </a:ext>
              </a:extLst>
            </p:cNvPr>
            <p:cNvSpPr/>
            <p:nvPr/>
          </p:nvSpPr>
          <p:spPr>
            <a:xfrm>
              <a:off x="6584523" y="5077969"/>
              <a:ext cx="1296000"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143" name="Rectángulo: esquinas redondeadas 142">
              <a:extLst>
                <a:ext uri="{FF2B5EF4-FFF2-40B4-BE49-F238E27FC236}">
                  <a16:creationId xmlns:a16="http://schemas.microsoft.com/office/drawing/2014/main" id="{758F0FF2-1D65-14E1-BE08-1BE23BECDB25}"/>
                </a:ext>
              </a:extLst>
            </p:cNvPr>
            <p:cNvSpPr/>
            <p:nvPr/>
          </p:nvSpPr>
          <p:spPr>
            <a:xfrm>
              <a:off x="6593667" y="5086472"/>
              <a:ext cx="1278000" cy="119942"/>
            </a:xfrm>
            <a:prstGeom prst="roundRect">
              <a:avLst/>
            </a:prstGeom>
            <a:solidFill>
              <a:srgbClr val="FFCF3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tx1"/>
                  </a:solidFill>
                  <a:latin typeface="Century Gothic" panose="020B0502020202020204" pitchFamily="34" charset="0"/>
                </a:rPr>
                <a:t>MENTORES</a:t>
              </a:r>
            </a:p>
          </p:txBody>
        </p:sp>
      </p:grpSp>
      <p:pic>
        <p:nvPicPr>
          <p:cNvPr id="144" name="Imagen 143" descr="Forma&#10;&#10;Descripción generada automáticamente con confianza baja">
            <a:extLst>
              <a:ext uri="{FF2B5EF4-FFF2-40B4-BE49-F238E27FC236}">
                <a16:creationId xmlns:a16="http://schemas.microsoft.com/office/drawing/2014/main" id="{B151293F-2581-31BB-834A-C67B5FCD25A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9285" y="2678138"/>
            <a:ext cx="291028" cy="276607"/>
          </a:xfrm>
          <a:prstGeom prst="rect">
            <a:avLst/>
          </a:prstGeom>
          <a:noFill/>
        </p:spPr>
      </p:pic>
      <p:sp>
        <p:nvSpPr>
          <p:cNvPr id="145" name="CuadroTexto 144">
            <a:extLst>
              <a:ext uri="{FF2B5EF4-FFF2-40B4-BE49-F238E27FC236}">
                <a16:creationId xmlns:a16="http://schemas.microsoft.com/office/drawing/2014/main" id="{7C72D7F2-6DC4-63DD-968D-A401B1212ED1}"/>
              </a:ext>
            </a:extLst>
          </p:cNvPr>
          <p:cNvSpPr txBox="1"/>
          <p:nvPr/>
        </p:nvSpPr>
        <p:spPr>
          <a:xfrm>
            <a:off x="423880" y="2999908"/>
            <a:ext cx="2904436" cy="2839239"/>
          </a:xfrm>
          <a:prstGeom prst="rect">
            <a:avLst/>
          </a:prstGeom>
          <a:noFill/>
        </p:spPr>
        <p:txBody>
          <a:bodyPr wrap="square" rtlCol="0" anchor="ctr">
            <a:spAutoFit/>
          </a:bodyPr>
          <a:lstStyle/>
          <a:p>
            <a:r>
              <a:rPr lang="es-ES" sz="1050" b="1" i="1" dirty="0">
                <a:latin typeface="Century Gothic" panose="020B0502020202020204" pitchFamily="34" charset="0"/>
                <a:ea typeface="Cambria" panose="02040503050406030204" pitchFamily="18" charset="0"/>
              </a:rPr>
              <a:t>1 bono </a:t>
            </a:r>
            <a:r>
              <a:rPr lang="es-ES" sz="1050" i="1" dirty="0">
                <a:latin typeface="Century Gothic" panose="020B0502020202020204" pitchFamily="34" charset="0"/>
                <a:ea typeface="Cambria" panose="02040503050406030204" pitchFamily="18" charset="0"/>
              </a:rPr>
              <a:t>= </a:t>
            </a:r>
            <a:r>
              <a:rPr lang="es-ES" sz="1050" b="1" i="1" dirty="0">
                <a:latin typeface="Century Gothic" panose="020B0502020202020204" pitchFamily="34" charset="0"/>
                <a:ea typeface="Cambria" panose="02040503050406030204" pitchFamily="18" charset="0"/>
              </a:rPr>
              <a:t>15 horas </a:t>
            </a:r>
            <a:r>
              <a:rPr lang="es-ES" sz="1050" i="1" dirty="0">
                <a:latin typeface="Century Gothic" panose="020B0502020202020204" pitchFamily="34" charset="0"/>
                <a:ea typeface="Cambria" panose="02040503050406030204" pitchFamily="18" charset="0"/>
              </a:rPr>
              <a:t>personal directivo</a:t>
            </a:r>
          </a:p>
          <a:p>
            <a:endParaRPr lang="es-ES" sz="1050" i="1" dirty="0">
              <a:latin typeface="Century Gothic" panose="020B0502020202020204" pitchFamily="34" charset="0"/>
              <a:ea typeface="Cambria" panose="02040503050406030204" pitchFamily="18" charset="0"/>
            </a:endParaRPr>
          </a:p>
          <a:p>
            <a:r>
              <a:rPr lang="es-ES" sz="1050" i="1" dirty="0">
                <a:latin typeface="Century Gothic" panose="020B0502020202020204" pitchFamily="34" charset="0"/>
                <a:ea typeface="Cambria" panose="02040503050406030204" pitchFamily="18" charset="0"/>
              </a:rPr>
              <a:t>Se pueden ofrecer tantos bonos como se desee, teniendo en cuenta:</a:t>
            </a:r>
          </a:p>
          <a:p>
            <a:endParaRPr lang="es-ES" sz="1050" i="1" dirty="0">
              <a:latin typeface="Century Gothic" panose="020B0502020202020204" pitchFamily="34" charset="0"/>
              <a:ea typeface="Cambria" panose="02040503050406030204" pitchFamily="18" charset="0"/>
            </a:endParaRPr>
          </a:p>
          <a:p>
            <a:pPr marL="171450" indent="-171450">
              <a:buFont typeface="Wingdings" panose="05000000000000000000" pitchFamily="2" charset="2"/>
              <a:buChar char="§"/>
            </a:pPr>
            <a:r>
              <a:rPr lang="es-ES" sz="1050" i="1" dirty="0">
                <a:latin typeface="Century Gothic" panose="020B0502020202020204" pitchFamily="34" charset="0"/>
                <a:ea typeface="Cambria" panose="02040503050406030204" pitchFamily="18" charset="0"/>
              </a:rPr>
              <a:t>1 bono por pyme beneficiaria </a:t>
            </a:r>
          </a:p>
          <a:p>
            <a:endParaRPr lang="es-ES" sz="1050" i="1" dirty="0">
              <a:latin typeface="Century Gothic" panose="020B0502020202020204" pitchFamily="34" charset="0"/>
              <a:ea typeface="Cambria" panose="02040503050406030204" pitchFamily="18" charset="0"/>
            </a:endParaRPr>
          </a:p>
          <a:p>
            <a:pPr marL="171450" indent="-171450">
              <a:buFont typeface="Wingdings" panose="05000000000000000000" pitchFamily="2" charset="2"/>
              <a:buChar char="§"/>
            </a:pPr>
            <a:r>
              <a:rPr lang="es-ES" sz="1050" i="1" dirty="0">
                <a:latin typeface="Century Gothic" panose="020B0502020202020204" pitchFamily="34" charset="0"/>
                <a:ea typeface="Cambria" panose="02040503050406030204" pitchFamily="18" charset="0"/>
              </a:rPr>
              <a:t>Duración máxima servicio </a:t>
            </a:r>
            <a:r>
              <a:rPr lang="es-ES" sz="1050" i="1" dirty="0" err="1">
                <a:latin typeface="Century Gothic" panose="020B0502020202020204" pitchFamily="34" charset="0"/>
                <a:ea typeface="Cambria" panose="02040503050406030204" pitchFamily="18" charset="0"/>
              </a:rPr>
              <a:t>mentoring</a:t>
            </a:r>
            <a:r>
              <a:rPr lang="es-ES" sz="1050" i="1" dirty="0">
                <a:latin typeface="Century Gothic" panose="020B0502020202020204" pitchFamily="34" charset="0"/>
                <a:ea typeface="Cambria" panose="02040503050406030204" pitchFamily="18" charset="0"/>
              </a:rPr>
              <a:t>:  </a:t>
            </a:r>
            <a:r>
              <a:rPr lang="es-ES" sz="1050" b="1" i="1" dirty="0">
                <a:latin typeface="Century Gothic" panose="020B0502020202020204" pitchFamily="34" charset="0"/>
                <a:ea typeface="Cambria" panose="02040503050406030204" pitchFamily="18" charset="0"/>
              </a:rPr>
              <a:t>2 meses</a:t>
            </a:r>
          </a:p>
          <a:p>
            <a:pPr marL="171450" indent="-171450">
              <a:buFont typeface="Wingdings" panose="05000000000000000000" pitchFamily="2" charset="2"/>
              <a:buChar char="§"/>
            </a:pPr>
            <a:endParaRPr lang="es-ES" sz="1050" b="1" i="1" dirty="0">
              <a:latin typeface="Century Gothic" panose="020B0502020202020204" pitchFamily="34" charset="0"/>
              <a:ea typeface="Cambria" panose="02040503050406030204" pitchFamily="18" charset="0"/>
            </a:endParaRPr>
          </a:p>
          <a:p>
            <a:pPr marL="171450" indent="-171450">
              <a:buFont typeface="Wingdings" panose="05000000000000000000" pitchFamily="2" charset="2"/>
              <a:buChar char="§"/>
            </a:pPr>
            <a:r>
              <a:rPr lang="es-ES" sz="1050" i="1" dirty="0">
                <a:latin typeface="Century Gothic" panose="020B0502020202020204" pitchFamily="34" charset="0"/>
                <a:ea typeface="Cambria" panose="02040503050406030204" pitchFamily="18" charset="0"/>
              </a:rPr>
              <a:t>Fecha límite finalización servicio </a:t>
            </a:r>
            <a:r>
              <a:rPr lang="es-ES" sz="1050" i="1" dirty="0" err="1">
                <a:latin typeface="Century Gothic" panose="020B0502020202020204" pitchFamily="34" charset="0"/>
                <a:ea typeface="Cambria" panose="02040503050406030204" pitchFamily="18" charset="0"/>
              </a:rPr>
              <a:t>mentoring</a:t>
            </a:r>
            <a:r>
              <a:rPr lang="es-ES" sz="1050" i="1" dirty="0">
                <a:latin typeface="Century Gothic" panose="020B0502020202020204" pitchFamily="34" charset="0"/>
                <a:ea typeface="Cambria" panose="02040503050406030204" pitchFamily="18" charset="0"/>
              </a:rPr>
              <a:t>: </a:t>
            </a:r>
            <a:r>
              <a:rPr lang="es-ES" sz="1050" b="1" i="1" dirty="0">
                <a:latin typeface="Century Gothic" panose="020B0502020202020204" pitchFamily="34" charset="0"/>
                <a:ea typeface="Cambria" panose="02040503050406030204" pitchFamily="18" charset="0"/>
              </a:rPr>
              <a:t>31 diciembre 2023</a:t>
            </a:r>
          </a:p>
          <a:p>
            <a:pPr marL="171450" indent="-171450">
              <a:buFont typeface="Wingdings" panose="05000000000000000000" pitchFamily="2" charset="2"/>
              <a:buChar char="§"/>
            </a:pPr>
            <a:endParaRPr lang="es-ES" sz="1050" i="1" dirty="0">
              <a:latin typeface="Century Gothic" panose="020B0502020202020204" pitchFamily="34" charset="0"/>
              <a:ea typeface="Cambria" panose="02040503050406030204" pitchFamily="18" charset="0"/>
            </a:endParaRPr>
          </a:p>
          <a:p>
            <a:pPr marL="171450" indent="-171450">
              <a:buFont typeface="Wingdings" panose="05000000000000000000" pitchFamily="2" charset="2"/>
              <a:buChar char="§"/>
            </a:pPr>
            <a:r>
              <a:rPr lang="es-ES" sz="1050" i="1" dirty="0">
                <a:latin typeface="Century Gothic" panose="020B0502020202020204" pitchFamily="34" charset="0"/>
                <a:ea typeface="Cambria" panose="02040503050406030204" pitchFamily="18" charset="0"/>
              </a:rPr>
              <a:t>La pyme beneficiaria no puede ejecutar el plan de acción hasta que no finalice la fase de </a:t>
            </a:r>
            <a:r>
              <a:rPr lang="es-ES" sz="1050" i="1" dirty="0" err="1">
                <a:latin typeface="Century Gothic" panose="020B0502020202020204" pitchFamily="34" charset="0"/>
                <a:ea typeface="Cambria" panose="02040503050406030204" pitchFamily="18" charset="0"/>
              </a:rPr>
              <a:t>mentoring</a:t>
            </a:r>
            <a:endParaRPr lang="es-ES" sz="1050" i="1" dirty="0">
              <a:latin typeface="Century Gothic" panose="020B0502020202020204" pitchFamily="34" charset="0"/>
              <a:ea typeface="Cambria" panose="02040503050406030204" pitchFamily="18" charset="0"/>
            </a:endParaRPr>
          </a:p>
          <a:p>
            <a:endParaRPr lang="es-ES" sz="1050" i="1" dirty="0">
              <a:latin typeface="Century Gothic" panose="020B0502020202020204" pitchFamily="34" charset="0"/>
              <a:ea typeface="Cambria" panose="02040503050406030204" pitchFamily="18" charset="0"/>
            </a:endParaRPr>
          </a:p>
        </p:txBody>
      </p:sp>
      <p:sp>
        <p:nvSpPr>
          <p:cNvPr id="4" name="Rectángulo 3"/>
          <p:cNvSpPr/>
          <p:nvPr/>
        </p:nvSpPr>
        <p:spPr>
          <a:xfrm>
            <a:off x="496808" y="2209288"/>
            <a:ext cx="2448272" cy="307777"/>
          </a:xfrm>
          <a:prstGeom prst="rect">
            <a:avLst/>
          </a:prstGeom>
        </p:spPr>
        <p:txBody>
          <a:bodyPr wrap="square">
            <a:spAutoFit/>
          </a:bodyPr>
          <a:lstStyle/>
          <a:p>
            <a:pPr algn="ctr"/>
            <a:r>
              <a:rPr lang="en-US" sz="1400" b="1" dirty="0">
                <a:latin typeface="Century Gothic" panose="020B0502020202020204" pitchFamily="34" charset="0"/>
              </a:rPr>
              <a:t>ANUNCIO ADHESIÓN </a:t>
            </a:r>
          </a:p>
        </p:txBody>
      </p:sp>
      <p:sp>
        <p:nvSpPr>
          <p:cNvPr id="10" name="Rectángulo 9">
            <a:extLst>
              <a:ext uri="{FF2B5EF4-FFF2-40B4-BE49-F238E27FC236}">
                <a16:creationId xmlns:a16="http://schemas.microsoft.com/office/drawing/2014/main" id="{9629F1F5-1D08-2125-DDB7-77C5E71D8F6E}"/>
              </a:ext>
            </a:extLst>
          </p:cNvPr>
          <p:cNvSpPr/>
          <p:nvPr/>
        </p:nvSpPr>
        <p:spPr>
          <a:xfrm>
            <a:off x="8772018" y="2201674"/>
            <a:ext cx="2448272" cy="307777"/>
          </a:xfrm>
          <a:prstGeom prst="rect">
            <a:avLst/>
          </a:prstGeom>
        </p:spPr>
        <p:txBody>
          <a:bodyPr wrap="square">
            <a:spAutoFit/>
          </a:bodyPr>
          <a:lstStyle/>
          <a:p>
            <a:pPr algn="ctr"/>
            <a:r>
              <a:rPr lang="en-US" sz="1400" b="1" dirty="0">
                <a:latin typeface="Century Gothic" panose="020B0502020202020204" pitchFamily="34" charset="0"/>
              </a:rPr>
              <a:t>CONVOCATORIA AYUDAS</a:t>
            </a:r>
          </a:p>
        </p:txBody>
      </p:sp>
      <p:grpSp>
        <p:nvGrpSpPr>
          <p:cNvPr id="14" name="Grupo 13">
            <a:extLst>
              <a:ext uri="{FF2B5EF4-FFF2-40B4-BE49-F238E27FC236}">
                <a16:creationId xmlns:a16="http://schemas.microsoft.com/office/drawing/2014/main" id="{5ABFF2FC-7348-C9B0-0200-CD81AFE20B6F}"/>
              </a:ext>
            </a:extLst>
          </p:cNvPr>
          <p:cNvGrpSpPr/>
          <p:nvPr/>
        </p:nvGrpSpPr>
        <p:grpSpPr>
          <a:xfrm>
            <a:off x="8506157" y="4135589"/>
            <a:ext cx="2828642" cy="1480035"/>
            <a:chOff x="6584523" y="5077969"/>
            <a:chExt cx="1296000" cy="1080000"/>
          </a:xfrm>
        </p:grpSpPr>
        <p:sp>
          <p:nvSpPr>
            <p:cNvPr id="15" name="Rectángulo: esquinas redondeadas 14">
              <a:extLst>
                <a:ext uri="{FF2B5EF4-FFF2-40B4-BE49-F238E27FC236}">
                  <a16:creationId xmlns:a16="http://schemas.microsoft.com/office/drawing/2014/main" id="{DA51F5D5-1BD1-3140-58D3-D85A88B124F4}"/>
                </a:ext>
              </a:extLst>
            </p:cNvPr>
            <p:cNvSpPr/>
            <p:nvPr/>
          </p:nvSpPr>
          <p:spPr>
            <a:xfrm>
              <a:off x="6584523" y="5077969"/>
              <a:ext cx="1296000"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16" name="Rectángulo: esquinas redondeadas 15">
              <a:extLst>
                <a:ext uri="{FF2B5EF4-FFF2-40B4-BE49-F238E27FC236}">
                  <a16:creationId xmlns:a16="http://schemas.microsoft.com/office/drawing/2014/main" id="{CA8A9593-07EC-8EAA-CB71-BAFBBA75CA30}"/>
                </a:ext>
              </a:extLst>
            </p:cNvPr>
            <p:cNvSpPr/>
            <p:nvPr/>
          </p:nvSpPr>
          <p:spPr>
            <a:xfrm>
              <a:off x="6593667" y="5086474"/>
              <a:ext cx="1278000" cy="283849"/>
            </a:xfrm>
            <a:prstGeom prst="roundRect">
              <a:avLst/>
            </a:prstGeom>
            <a:solidFill>
              <a:srgbClr val="FFCF3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tx1"/>
                  </a:solidFill>
                  <a:latin typeface="Century Gothic" panose="020B0502020202020204" pitchFamily="34" charset="0"/>
                </a:rPr>
                <a:t>PLAN ACCIÓN INTERNACIONAL</a:t>
              </a:r>
            </a:p>
          </p:txBody>
        </p:sp>
      </p:grpSp>
      <p:pic>
        <p:nvPicPr>
          <p:cNvPr id="18" name="Imagen 17" descr="Forma&#10;&#10;Descripción generada automáticamente con confianza baja">
            <a:extLst>
              <a:ext uri="{FF2B5EF4-FFF2-40B4-BE49-F238E27FC236}">
                <a16:creationId xmlns:a16="http://schemas.microsoft.com/office/drawing/2014/main" id="{95112D84-61BB-BC5D-8637-4DB275D1BB6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72876" y="4864711"/>
            <a:ext cx="368862" cy="357929"/>
          </a:xfrm>
          <a:prstGeom prst="rect">
            <a:avLst/>
          </a:prstGeom>
        </p:spPr>
      </p:pic>
      <p:sp>
        <p:nvSpPr>
          <p:cNvPr id="19" name="CuadroTexto 18">
            <a:extLst>
              <a:ext uri="{FF2B5EF4-FFF2-40B4-BE49-F238E27FC236}">
                <a16:creationId xmlns:a16="http://schemas.microsoft.com/office/drawing/2014/main" id="{7BA66B5C-CF34-8A33-22CD-6E6BA7CE549F}"/>
              </a:ext>
            </a:extLst>
          </p:cNvPr>
          <p:cNvSpPr txBox="1"/>
          <p:nvPr/>
        </p:nvSpPr>
        <p:spPr>
          <a:xfrm>
            <a:off x="8877196" y="4746888"/>
            <a:ext cx="2398192" cy="600164"/>
          </a:xfrm>
          <a:prstGeom prst="rect">
            <a:avLst/>
          </a:prstGeom>
          <a:noFill/>
        </p:spPr>
        <p:txBody>
          <a:bodyPr wrap="square" rtlCol="0" anchor="ctr">
            <a:spAutoFit/>
          </a:bodyPr>
          <a:lstStyle/>
          <a:p>
            <a:pPr algn="ctr"/>
            <a:r>
              <a:rPr lang="es-ES" sz="1100" b="1" i="1" dirty="0">
                <a:latin typeface="Century Gothic" panose="020B0502020202020204" pitchFamily="34" charset="0"/>
                <a:ea typeface="Cambria" panose="02040503050406030204" pitchFamily="18" charset="0"/>
              </a:rPr>
              <a:t>Presupuesto </a:t>
            </a:r>
            <a:r>
              <a:rPr lang="es-ES" sz="1100" b="1" i="1" dirty="0" err="1">
                <a:latin typeface="Century Gothic" panose="020B0502020202020204" pitchFamily="34" charset="0"/>
                <a:ea typeface="Cambria" panose="02040503050406030204" pitchFamily="18" charset="0"/>
              </a:rPr>
              <a:t>máx</a:t>
            </a:r>
            <a:r>
              <a:rPr lang="es-ES" sz="1100" b="1" i="1" dirty="0">
                <a:latin typeface="Century Gothic" panose="020B0502020202020204" pitchFamily="34" charset="0"/>
                <a:ea typeface="Cambria" panose="02040503050406030204" pitchFamily="18" charset="0"/>
              </a:rPr>
              <a:t>: 35.000 €</a:t>
            </a:r>
          </a:p>
          <a:p>
            <a:pPr algn="ctr"/>
            <a:endParaRPr lang="es-ES" sz="1100" b="1" i="1" dirty="0">
              <a:latin typeface="Century Gothic" panose="020B0502020202020204" pitchFamily="34" charset="0"/>
              <a:ea typeface="Cambria" panose="02040503050406030204" pitchFamily="18" charset="0"/>
            </a:endParaRPr>
          </a:p>
          <a:p>
            <a:pPr algn="ctr"/>
            <a:r>
              <a:rPr lang="es-ES" sz="1100" b="1" i="1" dirty="0">
                <a:latin typeface="Century Gothic" panose="020B0502020202020204" pitchFamily="34" charset="0"/>
                <a:ea typeface="Cambria" panose="02040503050406030204" pitchFamily="18" charset="0"/>
              </a:rPr>
              <a:t>Ayuda 80% MRR: 28.000 €</a:t>
            </a:r>
          </a:p>
        </p:txBody>
      </p:sp>
      <p:sp>
        <p:nvSpPr>
          <p:cNvPr id="21" name="CuadroTexto 20">
            <a:extLst>
              <a:ext uri="{FF2B5EF4-FFF2-40B4-BE49-F238E27FC236}">
                <a16:creationId xmlns:a16="http://schemas.microsoft.com/office/drawing/2014/main" id="{0C3CEA1A-1834-71A8-629A-367266BD0496}"/>
              </a:ext>
            </a:extLst>
          </p:cNvPr>
          <p:cNvSpPr txBox="1"/>
          <p:nvPr/>
        </p:nvSpPr>
        <p:spPr>
          <a:xfrm>
            <a:off x="8873807" y="3143880"/>
            <a:ext cx="2347340" cy="600164"/>
          </a:xfrm>
          <a:prstGeom prst="rect">
            <a:avLst/>
          </a:prstGeom>
          <a:noFill/>
        </p:spPr>
        <p:txBody>
          <a:bodyPr wrap="square">
            <a:spAutoFit/>
          </a:bodyPr>
          <a:lstStyle/>
          <a:p>
            <a:pPr algn="ctr"/>
            <a:r>
              <a:rPr lang="es-ES" sz="1100" b="1" i="1" dirty="0">
                <a:latin typeface="Century Gothic" panose="020B0502020202020204" pitchFamily="34" charset="0"/>
                <a:ea typeface="Cambria" panose="02040503050406030204" pitchFamily="18" charset="0"/>
              </a:rPr>
              <a:t>Coste: 3.000€</a:t>
            </a:r>
          </a:p>
          <a:p>
            <a:pPr algn="ctr"/>
            <a:endParaRPr lang="es-ES" sz="1100" b="1" i="1" dirty="0">
              <a:latin typeface="Century Gothic" panose="020B0502020202020204" pitchFamily="34" charset="0"/>
              <a:ea typeface="Cambria" panose="02040503050406030204" pitchFamily="18" charset="0"/>
            </a:endParaRPr>
          </a:p>
          <a:p>
            <a:pPr algn="ctr"/>
            <a:r>
              <a:rPr lang="es-ES" sz="1100" b="1" i="1" dirty="0">
                <a:latin typeface="Century Gothic" panose="020B0502020202020204" pitchFamily="34" charset="0"/>
                <a:ea typeface="Cambria" panose="02040503050406030204" pitchFamily="18" charset="0"/>
              </a:rPr>
              <a:t>Ayuda 100% MRR</a:t>
            </a:r>
          </a:p>
        </p:txBody>
      </p:sp>
      <p:sp>
        <p:nvSpPr>
          <p:cNvPr id="22" name="Flecha: hacia abajo 21">
            <a:extLst>
              <a:ext uri="{FF2B5EF4-FFF2-40B4-BE49-F238E27FC236}">
                <a16:creationId xmlns:a16="http://schemas.microsoft.com/office/drawing/2014/main" id="{20466249-C041-ABBD-8B7D-AE4D9941D1E0}"/>
              </a:ext>
            </a:extLst>
          </p:cNvPr>
          <p:cNvSpPr/>
          <p:nvPr/>
        </p:nvSpPr>
        <p:spPr>
          <a:xfrm>
            <a:off x="1568687" y="2058846"/>
            <a:ext cx="209061" cy="154204"/>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ln>
                <a:solidFill>
                  <a:srgbClr val="C00000"/>
                </a:solidFill>
              </a:ln>
              <a:solidFill>
                <a:srgbClr val="C00000"/>
              </a:solidFill>
            </a:endParaRPr>
          </a:p>
        </p:txBody>
      </p:sp>
      <p:sp>
        <p:nvSpPr>
          <p:cNvPr id="23" name="Flecha: hacia abajo 22">
            <a:extLst>
              <a:ext uri="{FF2B5EF4-FFF2-40B4-BE49-F238E27FC236}">
                <a16:creationId xmlns:a16="http://schemas.microsoft.com/office/drawing/2014/main" id="{385A89CF-4B46-F363-7E41-C48D34CC670D}"/>
              </a:ext>
            </a:extLst>
          </p:cNvPr>
          <p:cNvSpPr/>
          <p:nvPr/>
        </p:nvSpPr>
        <p:spPr>
          <a:xfrm rot="16200000">
            <a:off x="3492071" y="3979073"/>
            <a:ext cx="229514" cy="263179"/>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ln>
                <a:solidFill>
                  <a:srgbClr val="C00000"/>
                </a:solidFill>
              </a:ln>
              <a:solidFill>
                <a:srgbClr val="C00000"/>
              </a:solidFill>
            </a:endParaRPr>
          </a:p>
        </p:txBody>
      </p:sp>
      <p:sp>
        <p:nvSpPr>
          <p:cNvPr id="24" name="Flecha: hacia abajo 23">
            <a:extLst>
              <a:ext uri="{FF2B5EF4-FFF2-40B4-BE49-F238E27FC236}">
                <a16:creationId xmlns:a16="http://schemas.microsoft.com/office/drawing/2014/main" id="{EF7DD5BA-B5FB-3778-0609-91D8743F8C18}"/>
              </a:ext>
            </a:extLst>
          </p:cNvPr>
          <p:cNvSpPr/>
          <p:nvPr/>
        </p:nvSpPr>
        <p:spPr>
          <a:xfrm rot="5400000">
            <a:off x="8008244" y="3997530"/>
            <a:ext cx="266427" cy="263179"/>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ln>
                <a:solidFill>
                  <a:srgbClr val="C00000"/>
                </a:solidFill>
              </a:ln>
              <a:solidFill>
                <a:srgbClr val="C00000"/>
              </a:solidFill>
            </a:endParaRPr>
          </a:p>
        </p:txBody>
      </p:sp>
      <p:sp>
        <p:nvSpPr>
          <p:cNvPr id="25" name="CuadroTexto 24">
            <a:extLst>
              <a:ext uri="{FF2B5EF4-FFF2-40B4-BE49-F238E27FC236}">
                <a16:creationId xmlns:a16="http://schemas.microsoft.com/office/drawing/2014/main" id="{2F7CE325-DE70-9907-5C93-283B72D5826C}"/>
              </a:ext>
            </a:extLst>
          </p:cNvPr>
          <p:cNvSpPr txBox="1"/>
          <p:nvPr/>
        </p:nvSpPr>
        <p:spPr>
          <a:xfrm>
            <a:off x="248591" y="1602790"/>
            <a:ext cx="3014775" cy="307777"/>
          </a:xfrm>
          <a:prstGeom prst="rect">
            <a:avLst/>
          </a:prstGeom>
          <a:solidFill>
            <a:srgbClr val="F8D117"/>
          </a:solidFill>
        </p:spPr>
        <p:txBody>
          <a:bodyPr wrap="square" anchor="ctr">
            <a:spAutoFit/>
          </a:bodyPr>
          <a:lstStyle/>
          <a:p>
            <a:pPr algn="ctr"/>
            <a:r>
              <a:rPr lang="es-ES" sz="1400" b="1" dirty="0">
                <a:latin typeface="Century Gothic" panose="020B0502020202020204" pitchFamily="34" charset="0"/>
              </a:rPr>
              <a:t>EMPRESA MENTORA </a:t>
            </a:r>
          </a:p>
        </p:txBody>
      </p:sp>
      <p:sp>
        <p:nvSpPr>
          <p:cNvPr id="26" name="CuadroTexto 25">
            <a:extLst>
              <a:ext uri="{FF2B5EF4-FFF2-40B4-BE49-F238E27FC236}">
                <a16:creationId xmlns:a16="http://schemas.microsoft.com/office/drawing/2014/main" id="{8DF73C70-4E74-8181-9D8A-A8FFBB5C8760}"/>
              </a:ext>
            </a:extLst>
          </p:cNvPr>
          <p:cNvSpPr txBox="1"/>
          <p:nvPr/>
        </p:nvSpPr>
        <p:spPr>
          <a:xfrm>
            <a:off x="8521803" y="1638795"/>
            <a:ext cx="2828643" cy="307777"/>
          </a:xfrm>
          <a:prstGeom prst="rect">
            <a:avLst/>
          </a:prstGeom>
          <a:solidFill>
            <a:srgbClr val="F8D117"/>
          </a:solidFill>
        </p:spPr>
        <p:txBody>
          <a:bodyPr wrap="square" anchor="ctr">
            <a:spAutoFit/>
          </a:bodyPr>
          <a:lstStyle/>
          <a:p>
            <a:pPr algn="ctr"/>
            <a:r>
              <a:rPr lang="es-ES" sz="1400" b="1" dirty="0">
                <a:latin typeface="Century Gothic" panose="020B0502020202020204" pitchFamily="34" charset="0"/>
              </a:rPr>
              <a:t>PYME BENEFICIARIA </a:t>
            </a:r>
          </a:p>
        </p:txBody>
      </p:sp>
      <p:sp>
        <p:nvSpPr>
          <p:cNvPr id="29" name="CuadroTexto 28">
            <a:extLst>
              <a:ext uri="{FF2B5EF4-FFF2-40B4-BE49-F238E27FC236}">
                <a16:creationId xmlns:a16="http://schemas.microsoft.com/office/drawing/2014/main" id="{EBFF5F25-7E6F-FF0D-95BE-DE3D855039D5}"/>
              </a:ext>
            </a:extLst>
          </p:cNvPr>
          <p:cNvSpPr txBox="1"/>
          <p:nvPr/>
        </p:nvSpPr>
        <p:spPr>
          <a:xfrm rot="5400000">
            <a:off x="10844587" y="3147591"/>
            <a:ext cx="1496548" cy="261610"/>
          </a:xfrm>
          <a:prstGeom prst="rect">
            <a:avLst/>
          </a:prstGeom>
          <a:solidFill>
            <a:srgbClr val="F8D117"/>
          </a:solidFill>
        </p:spPr>
        <p:txBody>
          <a:bodyPr wrap="square" anchor="ctr">
            <a:spAutoFit/>
          </a:bodyPr>
          <a:lstStyle/>
          <a:p>
            <a:pPr algn="ctr"/>
            <a:r>
              <a:rPr lang="es-ES" sz="1100" b="1" dirty="0">
                <a:latin typeface="Century Gothic" panose="020B0502020202020204" pitchFamily="34" charset="0"/>
              </a:rPr>
              <a:t>FASE MENTORING</a:t>
            </a:r>
          </a:p>
        </p:txBody>
      </p:sp>
      <p:sp>
        <p:nvSpPr>
          <p:cNvPr id="30" name="CuadroTexto 29">
            <a:extLst>
              <a:ext uri="{FF2B5EF4-FFF2-40B4-BE49-F238E27FC236}">
                <a16:creationId xmlns:a16="http://schemas.microsoft.com/office/drawing/2014/main" id="{EAF4B8A6-C2B1-1345-247A-D904FB5489DC}"/>
              </a:ext>
            </a:extLst>
          </p:cNvPr>
          <p:cNvSpPr txBox="1"/>
          <p:nvPr/>
        </p:nvSpPr>
        <p:spPr>
          <a:xfrm rot="5400000">
            <a:off x="10866032" y="4733188"/>
            <a:ext cx="1469746" cy="261610"/>
          </a:xfrm>
          <a:prstGeom prst="rect">
            <a:avLst/>
          </a:prstGeom>
          <a:solidFill>
            <a:srgbClr val="F8D117"/>
          </a:solidFill>
        </p:spPr>
        <p:txBody>
          <a:bodyPr wrap="square" anchor="ctr">
            <a:spAutoFit/>
          </a:bodyPr>
          <a:lstStyle/>
          <a:p>
            <a:pPr algn="ctr"/>
            <a:r>
              <a:rPr lang="es-ES" sz="1100" b="1" dirty="0">
                <a:latin typeface="Century Gothic" panose="020B0502020202020204" pitchFamily="34" charset="0"/>
              </a:rPr>
              <a:t>FASE AYUDAS</a:t>
            </a:r>
          </a:p>
        </p:txBody>
      </p:sp>
      <p:sp>
        <p:nvSpPr>
          <p:cNvPr id="31" name="Flecha: hacia abajo 30">
            <a:extLst>
              <a:ext uri="{FF2B5EF4-FFF2-40B4-BE49-F238E27FC236}">
                <a16:creationId xmlns:a16="http://schemas.microsoft.com/office/drawing/2014/main" id="{6AD668DB-BC5C-9CBB-9FC0-F01E56B01BA9}"/>
              </a:ext>
            </a:extLst>
          </p:cNvPr>
          <p:cNvSpPr/>
          <p:nvPr/>
        </p:nvSpPr>
        <p:spPr>
          <a:xfrm>
            <a:off x="9787095" y="2035815"/>
            <a:ext cx="209060" cy="18342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ln>
                <a:solidFill>
                  <a:srgbClr val="C00000"/>
                </a:solidFill>
              </a:ln>
              <a:solidFill>
                <a:srgbClr val="C00000"/>
              </a:solidFill>
            </a:endParaRPr>
          </a:p>
        </p:txBody>
      </p:sp>
    </p:spTree>
    <p:extLst>
      <p:ext uri="{BB962C8B-B14F-4D97-AF65-F5344CB8AC3E}">
        <p14:creationId xmlns:p14="http://schemas.microsoft.com/office/powerpoint/2010/main" val="260725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upo 22">
            <a:extLst>
              <a:ext uri="{FF2B5EF4-FFF2-40B4-BE49-F238E27FC236}">
                <a16:creationId xmlns:a16="http://schemas.microsoft.com/office/drawing/2014/main" id="{ABA2584B-4B47-55A1-229C-B41C33CCE771}"/>
              </a:ext>
            </a:extLst>
          </p:cNvPr>
          <p:cNvGrpSpPr/>
          <p:nvPr/>
        </p:nvGrpSpPr>
        <p:grpSpPr>
          <a:xfrm>
            <a:off x="4900687" y="3521749"/>
            <a:ext cx="1865296" cy="1072318"/>
            <a:chOff x="6584521" y="5077969"/>
            <a:chExt cx="1296002" cy="1080000"/>
          </a:xfrm>
        </p:grpSpPr>
        <p:sp>
          <p:nvSpPr>
            <p:cNvPr id="24" name="Rectángulo: esquinas redondeadas 23">
              <a:extLst>
                <a:ext uri="{FF2B5EF4-FFF2-40B4-BE49-F238E27FC236}">
                  <a16:creationId xmlns:a16="http://schemas.microsoft.com/office/drawing/2014/main" id="{AE433D5C-1F77-3322-D1F0-9F8A437016FB}"/>
                </a:ext>
              </a:extLst>
            </p:cNvPr>
            <p:cNvSpPr/>
            <p:nvPr/>
          </p:nvSpPr>
          <p:spPr>
            <a:xfrm>
              <a:off x="6584523" y="5077969"/>
              <a:ext cx="1296000"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25" name="Rectángulo: esquinas redondeadas 24">
              <a:extLst>
                <a:ext uri="{FF2B5EF4-FFF2-40B4-BE49-F238E27FC236}">
                  <a16:creationId xmlns:a16="http://schemas.microsoft.com/office/drawing/2014/main" id="{4440642D-AC24-7C16-AF4C-CEC389643D05}"/>
                </a:ext>
              </a:extLst>
            </p:cNvPr>
            <p:cNvSpPr/>
            <p:nvPr/>
          </p:nvSpPr>
          <p:spPr>
            <a:xfrm>
              <a:off x="6584521" y="5112415"/>
              <a:ext cx="1296000" cy="324000"/>
            </a:xfrm>
            <a:prstGeom prst="roundRect">
              <a:avLst/>
            </a:prstGeom>
            <a:solidFill>
              <a:srgbClr val="FFCF3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tx1"/>
                  </a:solidFill>
                  <a:latin typeface="Century Gothic" panose="020B0502020202020204" pitchFamily="34" charset="0"/>
                </a:rPr>
                <a:t>PAGO BONO</a:t>
              </a:r>
            </a:p>
          </p:txBody>
        </p:sp>
      </p:grpSp>
      <p:pic>
        <p:nvPicPr>
          <p:cNvPr id="3" name="Imagen 2"/>
          <p:cNvPicPr>
            <a:picLocks noChangeAspect="1"/>
          </p:cNvPicPr>
          <p:nvPr/>
        </p:nvPicPr>
        <p:blipFill>
          <a:blip r:embed="rId2"/>
          <a:stretch>
            <a:fillRect/>
          </a:stretch>
        </p:blipFill>
        <p:spPr>
          <a:xfrm>
            <a:off x="2610383" y="6077440"/>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407368" y="385243"/>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pPr>
              <a:spcAft>
                <a:spcPts val="600"/>
              </a:spcAft>
            </a:pPr>
            <a:r>
              <a:rPr lang="en-US" sz="1600" b="1" cap="all" dirty="0">
                <a:solidFill>
                  <a:srgbClr val="5B5B5E"/>
                </a:solidFill>
                <a:latin typeface="Gill Sans MT" panose="020B0502020104020203" pitchFamily="34" charset="0"/>
              </a:rPr>
              <a:t>Mentoring Internacional</a:t>
            </a:r>
            <a:r>
              <a:rPr lang="en-US" sz="600" dirty="0">
                <a:latin typeface="Gill Sans MT" panose="020B0502020104020203" pitchFamily="34" charset="0"/>
              </a:rPr>
              <a:t> </a:t>
            </a:r>
          </a:p>
          <a:p>
            <a:r>
              <a:rPr lang="en-US" sz="2400" b="1" dirty="0">
                <a:solidFill>
                  <a:srgbClr val="F5AC08"/>
                </a:solidFill>
                <a:latin typeface="Century Gothic" panose="020B0502020202020204" pitchFamily="34" charset="0"/>
              </a:rPr>
              <a:t>4.</a:t>
            </a:r>
            <a:r>
              <a:rPr lang="en-US" sz="2000" dirty="0">
                <a:solidFill>
                  <a:srgbClr val="CA0530"/>
                </a:solidFill>
                <a:latin typeface="Century Gothic" panose="020B0502020202020204" pitchFamily="34" charset="0"/>
              </a:rPr>
              <a:t> FUNCIONAMIENTO PROGRAMA (II) </a:t>
            </a:r>
          </a:p>
        </p:txBody>
      </p:sp>
      <p:grpSp>
        <p:nvGrpSpPr>
          <p:cNvPr id="103" name="Grupo 102">
            <a:extLst>
              <a:ext uri="{FF2B5EF4-FFF2-40B4-BE49-F238E27FC236}">
                <a16:creationId xmlns:a16="http://schemas.microsoft.com/office/drawing/2014/main" id="{092E9F0A-12FE-72C5-A5A7-696006666762}"/>
              </a:ext>
            </a:extLst>
          </p:cNvPr>
          <p:cNvGrpSpPr/>
          <p:nvPr/>
        </p:nvGrpSpPr>
        <p:grpSpPr>
          <a:xfrm>
            <a:off x="725176" y="2016210"/>
            <a:ext cx="1654023" cy="1080000"/>
            <a:chOff x="3810736" y="5088104"/>
            <a:chExt cx="1877372" cy="1080000"/>
          </a:xfrm>
        </p:grpSpPr>
        <p:sp>
          <p:nvSpPr>
            <p:cNvPr id="104" name="Rectángulo: esquinas redondeadas 103">
              <a:extLst>
                <a:ext uri="{FF2B5EF4-FFF2-40B4-BE49-F238E27FC236}">
                  <a16:creationId xmlns:a16="http://schemas.microsoft.com/office/drawing/2014/main" id="{E76794CE-9089-78F9-2775-A2F23F58D8D5}"/>
                </a:ext>
              </a:extLst>
            </p:cNvPr>
            <p:cNvSpPr/>
            <p:nvPr/>
          </p:nvSpPr>
          <p:spPr>
            <a:xfrm>
              <a:off x="3810736" y="5088104"/>
              <a:ext cx="1807766"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105" name="Rectángulo: esquinas redondeadas 104">
              <a:extLst>
                <a:ext uri="{FF2B5EF4-FFF2-40B4-BE49-F238E27FC236}">
                  <a16:creationId xmlns:a16="http://schemas.microsoft.com/office/drawing/2014/main" id="{F2A2B076-4A5F-2A38-3E97-5BFFA94CDD0B}"/>
                </a:ext>
              </a:extLst>
            </p:cNvPr>
            <p:cNvSpPr/>
            <p:nvPr/>
          </p:nvSpPr>
          <p:spPr>
            <a:xfrm>
              <a:off x="3819880" y="5096608"/>
              <a:ext cx="1782000" cy="324000"/>
            </a:xfrm>
            <a:prstGeom prst="roundRect">
              <a:avLst/>
            </a:prstGeom>
            <a:solidFill>
              <a:srgbClr val="FFCF3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tx1"/>
                  </a:solidFill>
                  <a:latin typeface="Century Gothic" panose="020B0502020202020204" pitchFamily="34" charset="0"/>
                </a:rPr>
                <a:t>ELECCIÓN DEL MENTOR </a:t>
              </a:r>
            </a:p>
          </p:txBody>
        </p:sp>
        <p:sp>
          <p:nvSpPr>
            <p:cNvPr id="106" name="CuadroTexto 105">
              <a:extLst>
                <a:ext uri="{FF2B5EF4-FFF2-40B4-BE49-F238E27FC236}">
                  <a16:creationId xmlns:a16="http://schemas.microsoft.com/office/drawing/2014/main" id="{5E69EDC2-C06E-AE8B-3B89-ABDDF3EF0079}"/>
                </a:ext>
              </a:extLst>
            </p:cNvPr>
            <p:cNvSpPr txBox="1"/>
            <p:nvPr/>
          </p:nvSpPr>
          <p:spPr>
            <a:xfrm>
              <a:off x="4092732" y="5425154"/>
              <a:ext cx="1595376" cy="738664"/>
            </a:xfrm>
            <a:prstGeom prst="rect">
              <a:avLst/>
            </a:prstGeom>
            <a:noFill/>
          </p:spPr>
          <p:txBody>
            <a:bodyPr wrap="square" rtlCol="0" anchor="ctr">
              <a:spAutoFit/>
            </a:bodyPr>
            <a:lstStyle/>
            <a:p>
              <a:pPr algn="ctr"/>
              <a:r>
                <a:rPr lang="es-ES" sz="1050" i="1" dirty="0">
                  <a:latin typeface="Century Gothic" panose="020B0502020202020204" pitchFamily="34" charset="0"/>
                  <a:ea typeface="Cambria" panose="02040503050406030204" pitchFamily="18" charset="0"/>
                </a:rPr>
                <a:t>La empresa beneficiaria selecciona al mentor</a:t>
              </a:r>
            </a:p>
          </p:txBody>
        </p:sp>
        <p:pic>
          <p:nvPicPr>
            <p:cNvPr id="107" name="Imagen 106" descr="Forma&#10;&#10;Descripción generada automáticamente con confianza baja">
              <a:extLst>
                <a:ext uri="{FF2B5EF4-FFF2-40B4-BE49-F238E27FC236}">
                  <a16:creationId xmlns:a16="http://schemas.microsoft.com/office/drawing/2014/main" id="{BB8502F6-1120-AB95-6A64-8ECF41D9E12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72901">
              <a:off x="3876476" y="5516606"/>
              <a:ext cx="377046" cy="377046"/>
            </a:xfrm>
            <a:prstGeom prst="rect">
              <a:avLst/>
            </a:prstGeom>
          </p:spPr>
        </p:pic>
      </p:grpSp>
      <p:grpSp>
        <p:nvGrpSpPr>
          <p:cNvPr id="112" name="Grupo 111">
            <a:extLst>
              <a:ext uri="{FF2B5EF4-FFF2-40B4-BE49-F238E27FC236}">
                <a16:creationId xmlns:a16="http://schemas.microsoft.com/office/drawing/2014/main" id="{932157DE-E19D-2708-4E3A-1F26C8DD412A}"/>
              </a:ext>
            </a:extLst>
          </p:cNvPr>
          <p:cNvGrpSpPr/>
          <p:nvPr/>
        </p:nvGrpSpPr>
        <p:grpSpPr>
          <a:xfrm>
            <a:off x="3045358" y="2008560"/>
            <a:ext cx="1741801" cy="1080000"/>
            <a:chOff x="7668835" y="5123069"/>
            <a:chExt cx="1296000" cy="1080000"/>
          </a:xfrm>
        </p:grpSpPr>
        <p:grpSp>
          <p:nvGrpSpPr>
            <p:cNvPr id="113" name="Grupo 112">
              <a:extLst>
                <a:ext uri="{FF2B5EF4-FFF2-40B4-BE49-F238E27FC236}">
                  <a16:creationId xmlns:a16="http://schemas.microsoft.com/office/drawing/2014/main" id="{4993F9DB-1234-B2D7-7E60-A77049372656}"/>
                </a:ext>
              </a:extLst>
            </p:cNvPr>
            <p:cNvGrpSpPr/>
            <p:nvPr/>
          </p:nvGrpSpPr>
          <p:grpSpPr>
            <a:xfrm>
              <a:off x="7668835" y="5123069"/>
              <a:ext cx="1296000" cy="1080000"/>
              <a:chOff x="6575523" y="5123069"/>
              <a:chExt cx="1296000" cy="1080000"/>
            </a:xfrm>
          </p:grpSpPr>
          <p:sp>
            <p:nvSpPr>
              <p:cNvPr id="115" name="Rectángulo: esquinas redondeadas 114">
                <a:extLst>
                  <a:ext uri="{FF2B5EF4-FFF2-40B4-BE49-F238E27FC236}">
                    <a16:creationId xmlns:a16="http://schemas.microsoft.com/office/drawing/2014/main" id="{0A0EE7E8-2870-FEFE-D061-3714CA5D9B14}"/>
                  </a:ext>
                </a:extLst>
              </p:cNvPr>
              <p:cNvSpPr/>
              <p:nvPr/>
            </p:nvSpPr>
            <p:spPr>
              <a:xfrm>
                <a:off x="6575523" y="5123069"/>
                <a:ext cx="1296000"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116" name="Rectángulo: esquinas redondeadas 115">
                <a:extLst>
                  <a:ext uri="{FF2B5EF4-FFF2-40B4-BE49-F238E27FC236}">
                    <a16:creationId xmlns:a16="http://schemas.microsoft.com/office/drawing/2014/main" id="{F3FD73B2-C410-EA21-E536-D44CE941B25B}"/>
                  </a:ext>
                </a:extLst>
              </p:cNvPr>
              <p:cNvSpPr/>
              <p:nvPr/>
            </p:nvSpPr>
            <p:spPr>
              <a:xfrm>
                <a:off x="6584196" y="5135995"/>
                <a:ext cx="1278000" cy="324000"/>
              </a:xfrm>
              <a:prstGeom prst="roundRect">
                <a:avLst/>
              </a:prstGeom>
              <a:solidFill>
                <a:srgbClr val="FFCF3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tx1"/>
                    </a:solidFill>
                    <a:latin typeface="Century Gothic" panose="020B0502020202020204" pitchFamily="34" charset="0"/>
                  </a:rPr>
                  <a:t>DEFINICIÓN ESTATEGIA</a:t>
                </a:r>
              </a:p>
            </p:txBody>
          </p:sp>
        </p:grpSp>
        <p:pic>
          <p:nvPicPr>
            <p:cNvPr id="114" name="Imagen 113" descr="Forma&#10;&#10;Descripción generada automáticamente con confianza baja">
              <a:extLst>
                <a:ext uri="{FF2B5EF4-FFF2-40B4-BE49-F238E27FC236}">
                  <a16:creationId xmlns:a16="http://schemas.microsoft.com/office/drawing/2014/main" id="{3B989AE1-C842-A891-BE35-86E46E60278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95890" y="5519398"/>
              <a:ext cx="275621" cy="267333"/>
            </a:xfrm>
            <a:prstGeom prst="rect">
              <a:avLst/>
            </a:prstGeom>
          </p:spPr>
        </p:pic>
      </p:grpSp>
      <p:sp>
        <p:nvSpPr>
          <p:cNvPr id="124" name="Rectángulo 123">
            <a:extLst>
              <a:ext uri="{FF2B5EF4-FFF2-40B4-BE49-F238E27FC236}">
                <a16:creationId xmlns:a16="http://schemas.microsoft.com/office/drawing/2014/main" id="{CE0308C5-E078-0F1E-A2F6-FCB4DCD02DB8}"/>
              </a:ext>
            </a:extLst>
          </p:cNvPr>
          <p:cNvSpPr/>
          <p:nvPr/>
        </p:nvSpPr>
        <p:spPr>
          <a:xfrm>
            <a:off x="596009" y="1749601"/>
            <a:ext cx="10405104" cy="1588508"/>
          </a:xfrm>
          <a:prstGeom prst="rect">
            <a:avLst/>
          </a:prstGeom>
          <a:noFill/>
          <a:ln w="19050">
            <a:solidFill>
              <a:srgbClr val="F8D1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000"/>
          </a:p>
        </p:txBody>
      </p:sp>
      <p:grpSp>
        <p:nvGrpSpPr>
          <p:cNvPr id="130" name="Grupo 129">
            <a:extLst>
              <a:ext uri="{FF2B5EF4-FFF2-40B4-BE49-F238E27FC236}">
                <a16:creationId xmlns:a16="http://schemas.microsoft.com/office/drawing/2014/main" id="{EC9DF493-794A-3A4B-FBEC-DDB36B4CE76E}"/>
              </a:ext>
            </a:extLst>
          </p:cNvPr>
          <p:cNvGrpSpPr/>
          <p:nvPr/>
        </p:nvGrpSpPr>
        <p:grpSpPr>
          <a:xfrm>
            <a:off x="5052170" y="1995123"/>
            <a:ext cx="1741802" cy="1080000"/>
            <a:chOff x="6584523" y="5077969"/>
            <a:chExt cx="1296001" cy="1080000"/>
          </a:xfrm>
        </p:grpSpPr>
        <p:sp>
          <p:nvSpPr>
            <p:cNvPr id="132" name="Rectángulo: esquinas redondeadas 131">
              <a:extLst>
                <a:ext uri="{FF2B5EF4-FFF2-40B4-BE49-F238E27FC236}">
                  <a16:creationId xmlns:a16="http://schemas.microsoft.com/office/drawing/2014/main" id="{F3E394B8-46D6-AB11-685A-CA355FB62D52}"/>
                </a:ext>
              </a:extLst>
            </p:cNvPr>
            <p:cNvSpPr/>
            <p:nvPr/>
          </p:nvSpPr>
          <p:spPr>
            <a:xfrm>
              <a:off x="6584524" y="5077969"/>
              <a:ext cx="1296000"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133" name="Rectángulo: esquinas redondeadas 132">
              <a:extLst>
                <a:ext uri="{FF2B5EF4-FFF2-40B4-BE49-F238E27FC236}">
                  <a16:creationId xmlns:a16="http://schemas.microsoft.com/office/drawing/2014/main" id="{5B6EDA75-580B-B63C-B79B-900C79373508}"/>
                </a:ext>
              </a:extLst>
            </p:cNvPr>
            <p:cNvSpPr/>
            <p:nvPr/>
          </p:nvSpPr>
          <p:spPr>
            <a:xfrm>
              <a:off x="6584523" y="5095246"/>
              <a:ext cx="1296000" cy="324000"/>
            </a:xfrm>
            <a:prstGeom prst="roundRect">
              <a:avLst/>
            </a:prstGeom>
            <a:solidFill>
              <a:srgbClr val="FFCF3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tx1"/>
                  </a:solidFill>
                  <a:latin typeface="Century Gothic" panose="020B0502020202020204" pitchFamily="34" charset="0"/>
                </a:rPr>
                <a:t>VALIDACIÓN PLAN ACCIÓN</a:t>
              </a:r>
            </a:p>
          </p:txBody>
        </p:sp>
      </p:grpSp>
      <p:sp>
        <p:nvSpPr>
          <p:cNvPr id="149" name="CuadroTexto 148">
            <a:extLst>
              <a:ext uri="{FF2B5EF4-FFF2-40B4-BE49-F238E27FC236}">
                <a16:creationId xmlns:a16="http://schemas.microsoft.com/office/drawing/2014/main" id="{EA13201A-4521-65BC-2CB7-33CFE188A8DC}"/>
              </a:ext>
            </a:extLst>
          </p:cNvPr>
          <p:cNvSpPr txBox="1"/>
          <p:nvPr/>
        </p:nvSpPr>
        <p:spPr>
          <a:xfrm>
            <a:off x="3160406" y="1418317"/>
            <a:ext cx="3600482" cy="261610"/>
          </a:xfrm>
          <a:prstGeom prst="rect">
            <a:avLst/>
          </a:prstGeom>
          <a:solidFill>
            <a:srgbClr val="F8D117"/>
          </a:solidFill>
        </p:spPr>
        <p:txBody>
          <a:bodyPr wrap="square" anchor="ctr">
            <a:spAutoFit/>
          </a:bodyPr>
          <a:lstStyle/>
          <a:p>
            <a:pPr algn="ctr"/>
            <a:r>
              <a:rPr lang="es-ES" sz="1100" b="1" dirty="0">
                <a:latin typeface="Century Gothic" panose="020B0502020202020204" pitchFamily="34" charset="0"/>
              </a:rPr>
              <a:t>BONO MENTORING - 2 MESES</a:t>
            </a:r>
          </a:p>
        </p:txBody>
      </p:sp>
      <p:pic>
        <p:nvPicPr>
          <p:cNvPr id="152" name="Imagen 151" descr="Forma&#10;&#10;Descripción generada automáticamente con confianza baja">
            <a:extLst>
              <a:ext uri="{FF2B5EF4-FFF2-40B4-BE49-F238E27FC236}">
                <a16:creationId xmlns:a16="http://schemas.microsoft.com/office/drawing/2014/main" id="{940A87CD-664E-9975-1144-0D50FF34E1D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27430" y="2456626"/>
            <a:ext cx="287213" cy="287213"/>
          </a:xfrm>
          <a:prstGeom prst="rect">
            <a:avLst/>
          </a:prstGeom>
        </p:spPr>
      </p:pic>
      <p:sp>
        <p:nvSpPr>
          <p:cNvPr id="154" name="Flecha: a la derecha 153">
            <a:extLst>
              <a:ext uri="{FF2B5EF4-FFF2-40B4-BE49-F238E27FC236}">
                <a16:creationId xmlns:a16="http://schemas.microsoft.com/office/drawing/2014/main" id="{BBCA197C-DAD1-3DA5-9987-DF90AE95B061}"/>
              </a:ext>
            </a:extLst>
          </p:cNvPr>
          <p:cNvSpPr/>
          <p:nvPr/>
        </p:nvSpPr>
        <p:spPr>
          <a:xfrm>
            <a:off x="2485293" y="2434449"/>
            <a:ext cx="347005" cy="21722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4" name="Flecha: a la derecha 3">
            <a:extLst>
              <a:ext uri="{FF2B5EF4-FFF2-40B4-BE49-F238E27FC236}">
                <a16:creationId xmlns:a16="http://schemas.microsoft.com/office/drawing/2014/main" id="{0BAC7493-FE70-0E54-8A40-FB1C44339DCF}"/>
              </a:ext>
            </a:extLst>
          </p:cNvPr>
          <p:cNvSpPr/>
          <p:nvPr/>
        </p:nvSpPr>
        <p:spPr>
          <a:xfrm>
            <a:off x="7003474" y="2464092"/>
            <a:ext cx="347005" cy="21722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5" name="CuadroTexto 4">
            <a:extLst>
              <a:ext uri="{FF2B5EF4-FFF2-40B4-BE49-F238E27FC236}">
                <a16:creationId xmlns:a16="http://schemas.microsoft.com/office/drawing/2014/main" id="{24A8A0BF-6CD1-9D54-5491-674CE91E79C3}"/>
              </a:ext>
            </a:extLst>
          </p:cNvPr>
          <p:cNvSpPr txBox="1"/>
          <p:nvPr/>
        </p:nvSpPr>
        <p:spPr>
          <a:xfrm>
            <a:off x="3339666" y="2317852"/>
            <a:ext cx="1589010" cy="738664"/>
          </a:xfrm>
          <a:prstGeom prst="rect">
            <a:avLst/>
          </a:prstGeom>
          <a:noFill/>
        </p:spPr>
        <p:txBody>
          <a:bodyPr wrap="square" rtlCol="0" anchor="ctr">
            <a:spAutoFit/>
          </a:bodyPr>
          <a:lstStyle/>
          <a:p>
            <a:pPr algn="ctr"/>
            <a:r>
              <a:rPr lang="es-ES" sz="1050" i="1" dirty="0">
                <a:latin typeface="Century Gothic" panose="020B0502020202020204" pitchFamily="34" charset="0"/>
                <a:ea typeface="Cambria" panose="02040503050406030204" pitchFamily="18" charset="0"/>
              </a:rPr>
              <a:t>El mentor y la empresa definen la estrategia de internacionalización</a:t>
            </a:r>
          </a:p>
        </p:txBody>
      </p:sp>
      <p:pic>
        <p:nvPicPr>
          <p:cNvPr id="10" name="Imagen 9" descr="Forma&#10;&#10;Descripción generada automáticamente con confianza baja">
            <a:extLst>
              <a:ext uri="{FF2B5EF4-FFF2-40B4-BE49-F238E27FC236}">
                <a16:creationId xmlns:a16="http://schemas.microsoft.com/office/drawing/2014/main" id="{9ADD6557-6DD1-5FD0-4811-99D7318BD3F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01846" y="3956969"/>
            <a:ext cx="373428" cy="357929"/>
          </a:xfrm>
          <a:prstGeom prst="rect">
            <a:avLst/>
          </a:prstGeom>
        </p:spPr>
      </p:pic>
      <p:sp>
        <p:nvSpPr>
          <p:cNvPr id="11" name="CuadroTexto 10">
            <a:extLst>
              <a:ext uri="{FF2B5EF4-FFF2-40B4-BE49-F238E27FC236}">
                <a16:creationId xmlns:a16="http://schemas.microsoft.com/office/drawing/2014/main" id="{0313E637-F829-D771-F260-75F054774736}"/>
              </a:ext>
            </a:extLst>
          </p:cNvPr>
          <p:cNvSpPr txBox="1"/>
          <p:nvPr/>
        </p:nvSpPr>
        <p:spPr>
          <a:xfrm rot="16200000">
            <a:off x="-420658" y="2412255"/>
            <a:ext cx="1606623" cy="261610"/>
          </a:xfrm>
          <a:prstGeom prst="rect">
            <a:avLst/>
          </a:prstGeom>
          <a:solidFill>
            <a:srgbClr val="F8D117"/>
          </a:solidFill>
        </p:spPr>
        <p:txBody>
          <a:bodyPr wrap="square" anchor="ctr">
            <a:spAutoFit/>
          </a:bodyPr>
          <a:lstStyle/>
          <a:p>
            <a:pPr algn="ctr"/>
            <a:r>
              <a:rPr lang="es-ES" sz="1100" b="1" dirty="0">
                <a:latin typeface="Century Gothic" panose="020B0502020202020204" pitchFamily="34" charset="0"/>
              </a:rPr>
              <a:t>FUNCIONAMIENTO</a:t>
            </a:r>
          </a:p>
        </p:txBody>
      </p:sp>
      <p:sp>
        <p:nvSpPr>
          <p:cNvPr id="12" name="CuadroTexto 11">
            <a:extLst>
              <a:ext uri="{FF2B5EF4-FFF2-40B4-BE49-F238E27FC236}">
                <a16:creationId xmlns:a16="http://schemas.microsoft.com/office/drawing/2014/main" id="{2B0B20B5-3F92-5797-DC06-340A39289A56}"/>
              </a:ext>
            </a:extLst>
          </p:cNvPr>
          <p:cNvSpPr txBox="1"/>
          <p:nvPr/>
        </p:nvSpPr>
        <p:spPr>
          <a:xfrm>
            <a:off x="5280632" y="3894409"/>
            <a:ext cx="1505696" cy="577081"/>
          </a:xfrm>
          <a:prstGeom prst="rect">
            <a:avLst/>
          </a:prstGeom>
          <a:noFill/>
        </p:spPr>
        <p:txBody>
          <a:bodyPr wrap="square" rtlCol="0" anchor="ctr">
            <a:spAutoFit/>
          </a:bodyPr>
          <a:lstStyle/>
          <a:p>
            <a:pPr algn="ctr"/>
            <a:r>
              <a:rPr lang="es-ES" sz="1050" i="1" dirty="0">
                <a:latin typeface="Century Gothic" panose="020B0502020202020204" pitchFamily="34" charset="0"/>
                <a:ea typeface="Cambria" panose="02040503050406030204" pitchFamily="18" charset="0"/>
              </a:rPr>
              <a:t>CCE abona el importe del bono a la empresa mentora</a:t>
            </a:r>
          </a:p>
        </p:txBody>
      </p:sp>
      <p:sp>
        <p:nvSpPr>
          <p:cNvPr id="13" name="Flecha: hacia abajo 12">
            <a:extLst>
              <a:ext uri="{FF2B5EF4-FFF2-40B4-BE49-F238E27FC236}">
                <a16:creationId xmlns:a16="http://schemas.microsoft.com/office/drawing/2014/main" id="{9527A484-B985-AE7F-B0CC-50D63FD6D6D9}"/>
              </a:ext>
            </a:extLst>
          </p:cNvPr>
          <p:cNvSpPr/>
          <p:nvPr/>
        </p:nvSpPr>
        <p:spPr>
          <a:xfrm>
            <a:off x="5840730" y="4636488"/>
            <a:ext cx="164676" cy="353958"/>
          </a:xfrm>
          <a:prstGeom prst="downArrow">
            <a:avLst/>
          </a:prstGeom>
          <a:solidFill>
            <a:srgbClr val="C2002F"/>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ES"/>
          </a:p>
        </p:txBody>
      </p:sp>
      <p:sp>
        <p:nvSpPr>
          <p:cNvPr id="15" name="Rectángulo: esquinas redondeadas 14">
            <a:extLst>
              <a:ext uri="{FF2B5EF4-FFF2-40B4-BE49-F238E27FC236}">
                <a16:creationId xmlns:a16="http://schemas.microsoft.com/office/drawing/2014/main" id="{A060DD45-B825-CE19-508D-FB0FDEF587DE}"/>
              </a:ext>
            </a:extLst>
          </p:cNvPr>
          <p:cNvSpPr/>
          <p:nvPr/>
        </p:nvSpPr>
        <p:spPr>
          <a:xfrm>
            <a:off x="4924191" y="5011026"/>
            <a:ext cx="1869778" cy="977214"/>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19" name="Rectángulo: esquinas redondeadas 18">
            <a:extLst>
              <a:ext uri="{FF2B5EF4-FFF2-40B4-BE49-F238E27FC236}">
                <a16:creationId xmlns:a16="http://schemas.microsoft.com/office/drawing/2014/main" id="{D411DB48-2F65-910F-FC9E-643349EC7333}"/>
              </a:ext>
            </a:extLst>
          </p:cNvPr>
          <p:cNvSpPr/>
          <p:nvPr/>
        </p:nvSpPr>
        <p:spPr>
          <a:xfrm>
            <a:off x="4924187" y="5031261"/>
            <a:ext cx="1869779" cy="324000"/>
          </a:xfrm>
          <a:prstGeom prst="roundRect">
            <a:avLst/>
          </a:prstGeom>
          <a:solidFill>
            <a:schemeClr val="tx1">
              <a:lumMod val="75000"/>
              <a:lumOff val="2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dirty="0">
                <a:solidFill>
                  <a:schemeClr val="bg1"/>
                </a:solidFill>
                <a:latin typeface="Century Gothic" panose="020B0502020202020204" pitchFamily="34" charset="0"/>
              </a:rPr>
              <a:t>RSC EMPRESA MENTORA</a:t>
            </a:r>
          </a:p>
        </p:txBody>
      </p:sp>
      <p:sp>
        <p:nvSpPr>
          <p:cNvPr id="20" name="CuadroTexto 19">
            <a:extLst>
              <a:ext uri="{FF2B5EF4-FFF2-40B4-BE49-F238E27FC236}">
                <a16:creationId xmlns:a16="http://schemas.microsoft.com/office/drawing/2014/main" id="{027B02BF-BEF0-5681-0017-4FD0D8C98317}"/>
              </a:ext>
            </a:extLst>
          </p:cNvPr>
          <p:cNvSpPr txBox="1"/>
          <p:nvPr/>
        </p:nvSpPr>
        <p:spPr>
          <a:xfrm>
            <a:off x="4986272" y="5297961"/>
            <a:ext cx="1745611" cy="738664"/>
          </a:xfrm>
          <a:prstGeom prst="rect">
            <a:avLst/>
          </a:prstGeom>
          <a:noFill/>
        </p:spPr>
        <p:txBody>
          <a:bodyPr wrap="square" rtlCol="0" anchor="ctr">
            <a:spAutoFit/>
          </a:bodyPr>
          <a:lstStyle/>
          <a:p>
            <a:pPr algn="ctr"/>
            <a:r>
              <a:rPr lang="es-ES" sz="1050" i="1" dirty="0">
                <a:latin typeface="Century Gothic" panose="020B0502020202020204" pitchFamily="34" charset="0"/>
                <a:ea typeface="Cambria" panose="02040503050406030204" pitchFamily="18" charset="0"/>
              </a:rPr>
              <a:t>La empresa se compromete a aplicar el importe de los bonos a actividades de RSC</a:t>
            </a:r>
          </a:p>
        </p:txBody>
      </p:sp>
      <p:sp>
        <p:nvSpPr>
          <p:cNvPr id="21" name="CuadroTexto 20">
            <a:extLst>
              <a:ext uri="{FF2B5EF4-FFF2-40B4-BE49-F238E27FC236}">
                <a16:creationId xmlns:a16="http://schemas.microsoft.com/office/drawing/2014/main" id="{57C78385-3F82-63B3-BCF1-421C4FC13BF4}"/>
              </a:ext>
            </a:extLst>
          </p:cNvPr>
          <p:cNvSpPr txBox="1"/>
          <p:nvPr/>
        </p:nvSpPr>
        <p:spPr>
          <a:xfrm>
            <a:off x="5477345" y="2370705"/>
            <a:ext cx="1322036" cy="738664"/>
          </a:xfrm>
          <a:prstGeom prst="rect">
            <a:avLst/>
          </a:prstGeom>
          <a:noFill/>
        </p:spPr>
        <p:txBody>
          <a:bodyPr wrap="square" rtlCol="0" anchor="ctr">
            <a:spAutoFit/>
          </a:bodyPr>
          <a:lstStyle/>
          <a:p>
            <a:pPr algn="ctr"/>
            <a:r>
              <a:rPr lang="es-ES" sz="1050" i="1" dirty="0">
                <a:latin typeface="Century Gothic" panose="020B0502020202020204" pitchFamily="34" charset="0"/>
                <a:ea typeface="Cambria" panose="02040503050406030204" pitchFamily="18" charset="0"/>
              </a:rPr>
              <a:t>El mentor valida el plan de acción de la pyme</a:t>
            </a:r>
          </a:p>
        </p:txBody>
      </p:sp>
      <p:sp>
        <p:nvSpPr>
          <p:cNvPr id="14" name="CuadroTexto 13">
            <a:extLst>
              <a:ext uri="{FF2B5EF4-FFF2-40B4-BE49-F238E27FC236}">
                <a16:creationId xmlns:a16="http://schemas.microsoft.com/office/drawing/2014/main" id="{36732C97-272F-C5C3-3C7F-725F3CE6E142}"/>
              </a:ext>
            </a:extLst>
          </p:cNvPr>
          <p:cNvSpPr txBox="1"/>
          <p:nvPr/>
        </p:nvSpPr>
        <p:spPr>
          <a:xfrm>
            <a:off x="7400630" y="1417972"/>
            <a:ext cx="3600482" cy="261610"/>
          </a:xfrm>
          <a:prstGeom prst="rect">
            <a:avLst/>
          </a:prstGeom>
          <a:solidFill>
            <a:srgbClr val="F8D117"/>
          </a:solidFill>
        </p:spPr>
        <p:txBody>
          <a:bodyPr wrap="square" anchor="ctr">
            <a:spAutoFit/>
          </a:bodyPr>
          <a:lstStyle/>
          <a:p>
            <a:pPr algn="ctr"/>
            <a:r>
              <a:rPr lang="es-ES" sz="1100" b="1" dirty="0">
                <a:latin typeface="Century Gothic" panose="020B0502020202020204" pitchFamily="34" charset="0"/>
              </a:rPr>
              <a:t>PLAN ACCIÓN- 6 MESES</a:t>
            </a:r>
          </a:p>
        </p:txBody>
      </p:sp>
      <p:sp>
        <p:nvSpPr>
          <p:cNvPr id="18" name="Rectángulo: esquinas redondeadas 17">
            <a:extLst>
              <a:ext uri="{FF2B5EF4-FFF2-40B4-BE49-F238E27FC236}">
                <a16:creationId xmlns:a16="http://schemas.microsoft.com/office/drawing/2014/main" id="{1965999A-90A0-AB47-BAAE-C3DA75CE286F}"/>
              </a:ext>
            </a:extLst>
          </p:cNvPr>
          <p:cNvSpPr/>
          <p:nvPr/>
        </p:nvSpPr>
        <p:spPr>
          <a:xfrm>
            <a:off x="7501523" y="2048140"/>
            <a:ext cx="3274997" cy="1080000"/>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en-US" sz="1050" b="1">
                <a:solidFill>
                  <a:schemeClr val="tx1"/>
                </a:solidFill>
                <a:latin typeface="Century Gothic" panose="020B0502020202020204" pitchFamily="34" charset="0"/>
              </a:rPr>
              <a:t>EJECUCIÓN PYME </a:t>
            </a:r>
            <a:endParaRPr lang="en-US" sz="1050" b="1" dirty="0">
              <a:solidFill>
                <a:schemeClr val="tx1"/>
              </a:solidFill>
              <a:latin typeface="Century Gothic" panose="020B0502020202020204" pitchFamily="34" charset="0"/>
            </a:endParaRPr>
          </a:p>
        </p:txBody>
      </p:sp>
      <p:sp>
        <p:nvSpPr>
          <p:cNvPr id="26" name="CuadroTexto 25">
            <a:extLst>
              <a:ext uri="{FF2B5EF4-FFF2-40B4-BE49-F238E27FC236}">
                <a16:creationId xmlns:a16="http://schemas.microsoft.com/office/drawing/2014/main" id="{FBA8401A-31D1-CCC2-FCFE-26BB0E284B51}"/>
              </a:ext>
            </a:extLst>
          </p:cNvPr>
          <p:cNvSpPr txBox="1"/>
          <p:nvPr/>
        </p:nvSpPr>
        <p:spPr>
          <a:xfrm>
            <a:off x="7400630" y="3585870"/>
            <a:ext cx="3600482" cy="261610"/>
          </a:xfrm>
          <a:prstGeom prst="rect">
            <a:avLst/>
          </a:prstGeom>
          <a:solidFill>
            <a:srgbClr val="CD0D2B"/>
          </a:solidFill>
        </p:spPr>
        <p:txBody>
          <a:bodyPr wrap="square" anchor="ctr">
            <a:spAutoFit/>
          </a:bodyPr>
          <a:lstStyle/>
          <a:p>
            <a:pPr algn="ctr"/>
            <a:r>
              <a:rPr lang="es-ES" sz="1100" b="1" dirty="0">
                <a:solidFill>
                  <a:schemeClr val="bg1"/>
                </a:solidFill>
                <a:latin typeface="Century Gothic" panose="020B0502020202020204" pitchFamily="34" charset="0"/>
              </a:rPr>
              <a:t>SEGUIMIENTO PYME – CCT TERRITORIALES</a:t>
            </a:r>
          </a:p>
        </p:txBody>
      </p:sp>
      <p:sp>
        <p:nvSpPr>
          <p:cNvPr id="27" name="Rectángulo: esquinas redondeadas 26">
            <a:extLst>
              <a:ext uri="{FF2B5EF4-FFF2-40B4-BE49-F238E27FC236}">
                <a16:creationId xmlns:a16="http://schemas.microsoft.com/office/drawing/2014/main" id="{4D548067-5A75-A005-F809-F439AEF42381}"/>
              </a:ext>
            </a:extLst>
          </p:cNvPr>
          <p:cNvSpPr/>
          <p:nvPr/>
        </p:nvSpPr>
        <p:spPr>
          <a:xfrm>
            <a:off x="7501520" y="4013232"/>
            <a:ext cx="3274997" cy="977214"/>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31" name="CuadroTexto 30">
            <a:extLst>
              <a:ext uri="{FF2B5EF4-FFF2-40B4-BE49-F238E27FC236}">
                <a16:creationId xmlns:a16="http://schemas.microsoft.com/office/drawing/2014/main" id="{D55CBA92-3673-F6FD-6E8D-E86FB1200C30}"/>
              </a:ext>
            </a:extLst>
          </p:cNvPr>
          <p:cNvSpPr txBox="1"/>
          <p:nvPr/>
        </p:nvSpPr>
        <p:spPr>
          <a:xfrm>
            <a:off x="7521865" y="4002966"/>
            <a:ext cx="3182647" cy="900246"/>
          </a:xfrm>
          <a:prstGeom prst="rect">
            <a:avLst/>
          </a:prstGeom>
          <a:noFill/>
        </p:spPr>
        <p:txBody>
          <a:bodyPr wrap="square" rtlCol="0" anchor="ctr">
            <a:spAutoFit/>
          </a:bodyPr>
          <a:lstStyle/>
          <a:p>
            <a:pPr algn="ctr"/>
            <a:r>
              <a:rPr lang="es-ES" sz="1050" i="1" dirty="0">
                <a:latin typeface="Century Gothic" panose="020B0502020202020204" pitchFamily="34" charset="0"/>
                <a:ea typeface="Cambria" panose="02040503050406030204" pitchFamily="18" charset="0"/>
              </a:rPr>
              <a:t>Las CCT prestarán un servicio de seguimiento a las pymes de su demarcación </a:t>
            </a:r>
          </a:p>
          <a:p>
            <a:pPr algn="ctr"/>
            <a:endParaRPr lang="es-ES" sz="1050" i="1" dirty="0">
              <a:latin typeface="Century Gothic" panose="020B0502020202020204" pitchFamily="34" charset="0"/>
              <a:ea typeface="Cambria" panose="02040503050406030204" pitchFamily="18" charset="0"/>
            </a:endParaRPr>
          </a:p>
          <a:p>
            <a:pPr algn="ctr"/>
            <a:r>
              <a:rPr lang="es-ES" sz="1050" i="1" dirty="0">
                <a:latin typeface="Century Gothic" panose="020B0502020202020204" pitchFamily="34" charset="0"/>
                <a:ea typeface="Cambria" panose="02040503050406030204" pitchFamily="18" charset="0"/>
              </a:rPr>
              <a:t>Pendiente aprobación valor unitario </a:t>
            </a:r>
          </a:p>
          <a:p>
            <a:pPr algn="ctr"/>
            <a:r>
              <a:rPr lang="es-ES" sz="1050" i="1" dirty="0">
                <a:latin typeface="Century Gothic" panose="020B0502020202020204" pitchFamily="34" charset="0"/>
                <a:ea typeface="Cambria" panose="02040503050406030204" pitchFamily="18" charset="0"/>
              </a:rPr>
              <a:t>Dedicación prevista: 30 horas por empresa</a:t>
            </a:r>
          </a:p>
        </p:txBody>
      </p:sp>
      <p:sp>
        <p:nvSpPr>
          <p:cNvPr id="32" name="CuadroTexto 31">
            <a:extLst>
              <a:ext uri="{FF2B5EF4-FFF2-40B4-BE49-F238E27FC236}">
                <a16:creationId xmlns:a16="http://schemas.microsoft.com/office/drawing/2014/main" id="{82E81B16-0E95-094A-4933-95F4458B81A5}"/>
              </a:ext>
            </a:extLst>
          </p:cNvPr>
          <p:cNvSpPr txBox="1"/>
          <p:nvPr/>
        </p:nvSpPr>
        <p:spPr>
          <a:xfrm>
            <a:off x="251820" y="3789972"/>
            <a:ext cx="3600482" cy="261610"/>
          </a:xfrm>
          <a:prstGeom prst="rect">
            <a:avLst/>
          </a:prstGeom>
          <a:solidFill>
            <a:srgbClr val="CD0D2B"/>
          </a:solidFill>
        </p:spPr>
        <p:txBody>
          <a:bodyPr wrap="square" anchor="ctr">
            <a:spAutoFit/>
          </a:bodyPr>
          <a:lstStyle/>
          <a:p>
            <a:pPr algn="ctr"/>
            <a:r>
              <a:rPr lang="es-ES" sz="1100" b="1" dirty="0">
                <a:solidFill>
                  <a:schemeClr val="bg1"/>
                </a:solidFill>
                <a:latin typeface="Century Gothic" panose="020B0502020202020204" pitchFamily="34" charset="0"/>
              </a:rPr>
              <a:t>PROMOCIÓN Y DIFUSIÓN DEL PROGRAMA</a:t>
            </a:r>
          </a:p>
        </p:txBody>
      </p:sp>
      <p:sp>
        <p:nvSpPr>
          <p:cNvPr id="33" name="Rectángulo: esquinas redondeadas 32">
            <a:extLst>
              <a:ext uri="{FF2B5EF4-FFF2-40B4-BE49-F238E27FC236}">
                <a16:creationId xmlns:a16="http://schemas.microsoft.com/office/drawing/2014/main" id="{A2CAA5DC-BD4F-B1DE-3A1F-3B16B943C68C}"/>
              </a:ext>
            </a:extLst>
          </p:cNvPr>
          <p:cNvSpPr/>
          <p:nvPr/>
        </p:nvSpPr>
        <p:spPr>
          <a:xfrm>
            <a:off x="251820" y="4248686"/>
            <a:ext cx="3600482" cy="623331"/>
          </a:xfrm>
          <a:prstGeom prst="roundRect">
            <a:avLst>
              <a:gd name="adj" fmla="val 5712"/>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endParaRPr lang="en-US" sz="1050" b="1">
              <a:solidFill>
                <a:schemeClr val="tx1"/>
              </a:solidFill>
              <a:latin typeface="Century Gothic" panose="020B0502020202020204" pitchFamily="34" charset="0"/>
            </a:endParaRPr>
          </a:p>
        </p:txBody>
      </p:sp>
      <p:sp>
        <p:nvSpPr>
          <p:cNvPr id="34" name="CuadroTexto 33">
            <a:extLst>
              <a:ext uri="{FF2B5EF4-FFF2-40B4-BE49-F238E27FC236}">
                <a16:creationId xmlns:a16="http://schemas.microsoft.com/office/drawing/2014/main" id="{13586F38-B03D-ACF4-E374-CD1CC8E9506C}"/>
              </a:ext>
            </a:extLst>
          </p:cNvPr>
          <p:cNvSpPr txBox="1"/>
          <p:nvPr/>
        </p:nvSpPr>
        <p:spPr>
          <a:xfrm>
            <a:off x="217703" y="4262301"/>
            <a:ext cx="3600482" cy="577081"/>
          </a:xfrm>
          <a:prstGeom prst="rect">
            <a:avLst/>
          </a:prstGeom>
          <a:noFill/>
        </p:spPr>
        <p:txBody>
          <a:bodyPr wrap="square" rtlCol="0" anchor="ctr">
            <a:spAutoFit/>
          </a:bodyPr>
          <a:lstStyle/>
          <a:p>
            <a:pPr algn="ctr"/>
            <a:r>
              <a:rPr lang="es-ES" sz="1050" i="1" dirty="0">
                <a:latin typeface="Century Gothic" panose="020B0502020202020204" pitchFamily="34" charset="0"/>
                <a:ea typeface="Cambria" panose="02040503050406030204" pitchFamily="18" charset="0"/>
              </a:rPr>
              <a:t>Organización de 2 eventos por CCT </a:t>
            </a:r>
          </a:p>
          <a:p>
            <a:pPr algn="ctr"/>
            <a:endParaRPr lang="es-ES" sz="1050" i="1" dirty="0">
              <a:latin typeface="Century Gothic" panose="020B0502020202020204" pitchFamily="34" charset="0"/>
              <a:ea typeface="Cambria" panose="02040503050406030204" pitchFamily="18" charset="0"/>
            </a:endParaRPr>
          </a:p>
          <a:p>
            <a:pPr algn="ctr"/>
            <a:r>
              <a:rPr lang="es-ES" sz="1050" i="1" dirty="0">
                <a:latin typeface="Century Gothic" panose="020B0502020202020204" pitchFamily="34" charset="0"/>
                <a:ea typeface="Cambria" panose="02040503050406030204" pitchFamily="18" charset="0"/>
              </a:rPr>
              <a:t>Otros gastos asociados (difusión, RRSS): 5.500 €</a:t>
            </a:r>
          </a:p>
        </p:txBody>
      </p:sp>
    </p:spTree>
    <p:extLst>
      <p:ext uri="{BB962C8B-B14F-4D97-AF65-F5344CB8AC3E}">
        <p14:creationId xmlns:p14="http://schemas.microsoft.com/office/powerpoint/2010/main" val="2693688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711624" y="6097256"/>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674248" y="437554"/>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pPr>
              <a:spcAft>
                <a:spcPts val="600"/>
              </a:spcAft>
            </a:pPr>
            <a:r>
              <a:rPr lang="en-US" sz="1600" b="1" cap="all" dirty="0">
                <a:solidFill>
                  <a:srgbClr val="5B5B5E"/>
                </a:solidFill>
                <a:latin typeface="Gill Sans MT" panose="020B0502020104020203" pitchFamily="34" charset="0"/>
              </a:rPr>
              <a:t>Mentoring Internacional</a:t>
            </a:r>
            <a:r>
              <a:rPr lang="en-US" sz="600" dirty="0">
                <a:latin typeface="Gill Sans MT" panose="020B0502020104020203" pitchFamily="34" charset="0"/>
              </a:rPr>
              <a:t> </a:t>
            </a:r>
          </a:p>
          <a:p>
            <a:r>
              <a:rPr lang="en-US" sz="2400" b="1" dirty="0">
                <a:solidFill>
                  <a:srgbClr val="F5AC08"/>
                </a:solidFill>
                <a:latin typeface="Century Gothic" panose="020B0502020202020204" pitchFamily="34" charset="0"/>
              </a:rPr>
              <a:t>5. </a:t>
            </a:r>
            <a:r>
              <a:rPr lang="en-US" sz="2000" dirty="0">
                <a:solidFill>
                  <a:srgbClr val="CA0530"/>
                </a:solidFill>
                <a:latin typeface="Century Gothic" panose="020B0502020202020204" pitchFamily="34" charset="0"/>
              </a:rPr>
              <a:t>PLAN DE ACCIÓN INTERNACIONAL: GASTOS ELEGIBLES </a:t>
            </a:r>
          </a:p>
        </p:txBody>
      </p:sp>
      <p:sp>
        <p:nvSpPr>
          <p:cNvPr id="35" name="Rectángulo: esquinas redondeadas 34">
            <a:extLst>
              <a:ext uri="{FF2B5EF4-FFF2-40B4-BE49-F238E27FC236}">
                <a16:creationId xmlns:a16="http://schemas.microsoft.com/office/drawing/2014/main" id="{706D68AB-F129-1D48-802E-5946ADADBA4F}"/>
              </a:ext>
            </a:extLst>
          </p:cNvPr>
          <p:cNvSpPr/>
          <p:nvPr/>
        </p:nvSpPr>
        <p:spPr>
          <a:xfrm>
            <a:off x="371572" y="1700808"/>
            <a:ext cx="2988124" cy="146467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CAPACITACIÓN DIRECTIVA </a:t>
            </a:r>
          </a:p>
          <a:p>
            <a:pPr algn="ctr"/>
            <a:r>
              <a:rPr lang="es-ES" sz="1200" dirty="0">
                <a:solidFill>
                  <a:schemeClr val="tx1"/>
                </a:solidFill>
                <a:latin typeface="Century Gothic" panose="020B0502020202020204" pitchFamily="34" charset="0"/>
              </a:rPr>
              <a:t>Formación especializada del personal de la empresa de las áreas implicadas en la internacionalización </a:t>
            </a:r>
          </a:p>
        </p:txBody>
      </p:sp>
      <p:sp>
        <p:nvSpPr>
          <p:cNvPr id="4" name="Elipse 3">
            <a:extLst>
              <a:ext uri="{FF2B5EF4-FFF2-40B4-BE49-F238E27FC236}">
                <a16:creationId xmlns:a16="http://schemas.microsoft.com/office/drawing/2014/main" id="{F0F663ED-8604-8CF4-023B-D048781EFD71}"/>
              </a:ext>
            </a:extLst>
          </p:cNvPr>
          <p:cNvSpPr>
            <a:spLocks noChangeAspect="1"/>
          </p:cNvSpPr>
          <p:nvPr/>
        </p:nvSpPr>
        <p:spPr>
          <a:xfrm>
            <a:off x="4750069" y="1603155"/>
            <a:ext cx="2304256" cy="2304256"/>
          </a:xfrm>
          <a:prstGeom prst="ellipse">
            <a:avLst/>
          </a:prstGeom>
          <a:solidFill>
            <a:srgbClr val="CA05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latin typeface="Century Gothic" panose="020B0502020202020204" pitchFamily="34" charset="0"/>
              </a:rPr>
              <a:t>PLAN ACCIÓN</a:t>
            </a:r>
          </a:p>
          <a:p>
            <a:pPr algn="ctr"/>
            <a:r>
              <a:rPr lang="en-US" sz="2000" b="1" dirty="0">
                <a:solidFill>
                  <a:schemeClr val="bg1"/>
                </a:solidFill>
                <a:latin typeface="Century Gothic" panose="020B0502020202020204" pitchFamily="34" charset="0"/>
              </a:rPr>
              <a:t>PYME</a:t>
            </a:r>
          </a:p>
        </p:txBody>
      </p:sp>
      <p:sp>
        <p:nvSpPr>
          <p:cNvPr id="5" name="Rectángulo: esquinas redondeadas 4">
            <a:extLst>
              <a:ext uri="{FF2B5EF4-FFF2-40B4-BE49-F238E27FC236}">
                <a16:creationId xmlns:a16="http://schemas.microsoft.com/office/drawing/2014/main" id="{35BBFF2F-ECF9-7087-3265-A70D1FA36E47}"/>
              </a:ext>
            </a:extLst>
          </p:cNvPr>
          <p:cNvSpPr/>
          <p:nvPr/>
        </p:nvSpPr>
        <p:spPr>
          <a:xfrm>
            <a:off x="983432" y="3663956"/>
            <a:ext cx="2924762" cy="146467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Century Gothic" panose="020B0502020202020204" pitchFamily="34" charset="0"/>
              </a:rPr>
              <a:t>RECURSOS HUMANOS</a:t>
            </a:r>
          </a:p>
          <a:p>
            <a:pPr algn="ctr"/>
            <a:r>
              <a:rPr lang="es-ES" sz="1200" dirty="0">
                <a:solidFill>
                  <a:schemeClr val="tx1"/>
                </a:solidFill>
                <a:latin typeface="Century Gothic" panose="020B0502020202020204" pitchFamily="34" charset="0"/>
              </a:rPr>
              <a:t>Contratación personal adicional en el </a:t>
            </a:r>
            <a:r>
              <a:rPr lang="es-ES" sz="1200" dirty="0" err="1">
                <a:solidFill>
                  <a:schemeClr val="tx1"/>
                </a:solidFill>
                <a:latin typeface="Century Gothic" panose="020B0502020202020204" pitchFamily="34" charset="0"/>
              </a:rPr>
              <a:t>departmento</a:t>
            </a:r>
            <a:r>
              <a:rPr lang="es-ES" sz="1200" dirty="0">
                <a:solidFill>
                  <a:schemeClr val="tx1"/>
                </a:solidFill>
                <a:latin typeface="Century Gothic" panose="020B0502020202020204" pitchFamily="34" charset="0"/>
              </a:rPr>
              <a:t> internacional de la pyme</a:t>
            </a:r>
          </a:p>
        </p:txBody>
      </p:sp>
      <p:sp>
        <p:nvSpPr>
          <p:cNvPr id="7" name="Rectángulo: esquinas redondeadas 6">
            <a:extLst>
              <a:ext uri="{FF2B5EF4-FFF2-40B4-BE49-F238E27FC236}">
                <a16:creationId xmlns:a16="http://schemas.microsoft.com/office/drawing/2014/main" id="{1A8FAE20-16A0-D812-3532-D62A03085995}"/>
              </a:ext>
            </a:extLst>
          </p:cNvPr>
          <p:cNvSpPr/>
          <p:nvPr/>
        </p:nvSpPr>
        <p:spPr>
          <a:xfrm>
            <a:off x="4295800" y="4403621"/>
            <a:ext cx="3275528" cy="146467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CONSULTORÍA AVANZADA</a:t>
            </a:r>
          </a:p>
          <a:p>
            <a:pPr algn="ctr"/>
            <a:r>
              <a:rPr lang="es-ES" sz="1200" dirty="0">
                <a:solidFill>
                  <a:schemeClr val="tx1"/>
                </a:solidFill>
                <a:latin typeface="Century Gothic" panose="020B0502020202020204" pitchFamily="34" charset="0"/>
              </a:rPr>
              <a:t>Contratación de servicios de consultoría especializada para el desarrollo del plan de acción</a:t>
            </a:r>
          </a:p>
        </p:txBody>
      </p:sp>
      <p:sp>
        <p:nvSpPr>
          <p:cNvPr id="8" name="Rectángulo: esquinas redondeadas 7">
            <a:extLst>
              <a:ext uri="{FF2B5EF4-FFF2-40B4-BE49-F238E27FC236}">
                <a16:creationId xmlns:a16="http://schemas.microsoft.com/office/drawing/2014/main" id="{6AC20D81-4A93-DB49-B4DB-87C74D5200B9}"/>
              </a:ext>
            </a:extLst>
          </p:cNvPr>
          <p:cNvSpPr/>
          <p:nvPr/>
        </p:nvSpPr>
        <p:spPr>
          <a:xfrm>
            <a:off x="8112224" y="1714970"/>
            <a:ext cx="3312368" cy="146467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PROMOCIÓN INTERNACIONAL</a:t>
            </a:r>
          </a:p>
          <a:p>
            <a:pPr algn="ctr"/>
            <a:r>
              <a:rPr lang="es-ES" sz="1200" dirty="0">
                <a:solidFill>
                  <a:schemeClr val="tx1"/>
                </a:solidFill>
                <a:latin typeface="Century Gothic" panose="020B0502020202020204" pitchFamily="34" charset="0"/>
              </a:rPr>
              <a:t>Gastos de promoción, difusión y publicidad en los mercados objeto del plan de acción</a:t>
            </a:r>
          </a:p>
        </p:txBody>
      </p:sp>
      <p:sp>
        <p:nvSpPr>
          <p:cNvPr id="9" name="Rectángulo: esquinas redondeadas 8">
            <a:extLst>
              <a:ext uri="{FF2B5EF4-FFF2-40B4-BE49-F238E27FC236}">
                <a16:creationId xmlns:a16="http://schemas.microsoft.com/office/drawing/2014/main" id="{7DEAE6B2-AD14-C13E-72CD-8D53E300A31F}"/>
              </a:ext>
            </a:extLst>
          </p:cNvPr>
          <p:cNvSpPr/>
          <p:nvPr/>
        </p:nvSpPr>
        <p:spPr>
          <a:xfrm>
            <a:off x="7861032" y="3643522"/>
            <a:ext cx="3131512" cy="146467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IMPLANTACIÓN COMERCIAL</a:t>
            </a:r>
          </a:p>
          <a:p>
            <a:pPr algn="ctr"/>
            <a:r>
              <a:rPr lang="es-ES" sz="1200" dirty="0">
                <a:solidFill>
                  <a:schemeClr val="tx1"/>
                </a:solidFill>
                <a:latin typeface="Century Gothic" panose="020B0502020202020204" pitchFamily="34" charset="0"/>
              </a:rPr>
              <a:t>Estudios de viabilidad, gastos de asesoramiento jurídico y fiscal necesarios para la implantación en destino</a:t>
            </a:r>
          </a:p>
        </p:txBody>
      </p:sp>
    </p:spTree>
    <p:extLst>
      <p:ext uri="{BB962C8B-B14F-4D97-AF65-F5344CB8AC3E}">
        <p14:creationId xmlns:p14="http://schemas.microsoft.com/office/powerpoint/2010/main" val="1069841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567608" y="5805264"/>
            <a:ext cx="6105268" cy="5383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488" y="21003"/>
            <a:ext cx="1374357" cy="1378864"/>
          </a:xfrm>
          <a:prstGeom prst="rect">
            <a:avLst/>
          </a:prstGeom>
        </p:spPr>
      </p:pic>
      <p:sp>
        <p:nvSpPr>
          <p:cNvPr id="2" name="Título 1">
            <a:extLst>
              <a:ext uri="{FF2B5EF4-FFF2-40B4-BE49-F238E27FC236}">
                <a16:creationId xmlns:a16="http://schemas.microsoft.com/office/drawing/2014/main" id="{DF87B29F-23A5-977D-F0FA-3316041932EF}"/>
              </a:ext>
            </a:extLst>
          </p:cNvPr>
          <p:cNvSpPr txBox="1">
            <a:spLocks/>
          </p:cNvSpPr>
          <p:nvPr/>
        </p:nvSpPr>
        <p:spPr>
          <a:xfrm>
            <a:off x="346735" y="222392"/>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r>
              <a:rPr lang="en-US" sz="600" dirty="0">
                <a:latin typeface="Gill Sans MT" panose="020B0502020104020203" pitchFamily="34" charset="0"/>
              </a:rPr>
              <a:t> </a:t>
            </a:r>
            <a:br>
              <a:rPr lang="en-US" dirty="0"/>
            </a:br>
            <a:endParaRPr lang="en-US" b="0" dirty="0">
              <a:solidFill>
                <a:srgbClr val="CA0530"/>
              </a:solidFill>
              <a:latin typeface="Century Gothic" panose="020B0502020202020204" pitchFamily="34" charset="0"/>
            </a:endParaRPr>
          </a:p>
        </p:txBody>
      </p:sp>
      <p:sp>
        <p:nvSpPr>
          <p:cNvPr id="5" name="CuadroTexto 4">
            <a:extLst>
              <a:ext uri="{FF2B5EF4-FFF2-40B4-BE49-F238E27FC236}">
                <a16:creationId xmlns:a16="http://schemas.microsoft.com/office/drawing/2014/main" id="{19024DDD-5E48-29DC-424D-EB17908964CA}"/>
              </a:ext>
            </a:extLst>
          </p:cNvPr>
          <p:cNvSpPr txBox="1"/>
          <p:nvPr/>
        </p:nvSpPr>
        <p:spPr>
          <a:xfrm>
            <a:off x="605999" y="1481371"/>
            <a:ext cx="10980000" cy="1800000"/>
          </a:xfrm>
          <a:prstGeom prst="rect">
            <a:avLst/>
          </a:prstGeom>
          <a:noFill/>
          <a:ln w="19050">
            <a:solidFill>
              <a:srgbClr val="CA0530"/>
            </a:solidFill>
          </a:ln>
        </p:spPr>
        <p:txBody>
          <a:bodyPr wrap="square">
            <a:spAutoFit/>
          </a:bodyPr>
          <a:lstStyle/>
          <a:p>
            <a:pPr algn="just">
              <a:spcBef>
                <a:spcPts val="300"/>
              </a:spcBef>
            </a:pPr>
            <a:endParaRPr lang="es-ES" sz="1400" b="1">
              <a:solidFill>
                <a:prstClr val="black"/>
              </a:solidFill>
              <a:latin typeface="Century Gothic" panose="020B0502020202020204" pitchFamily="34" charset="0"/>
            </a:endParaRPr>
          </a:p>
        </p:txBody>
      </p:sp>
      <p:sp>
        <p:nvSpPr>
          <p:cNvPr id="7" name="CuadroTexto 6">
            <a:extLst>
              <a:ext uri="{FF2B5EF4-FFF2-40B4-BE49-F238E27FC236}">
                <a16:creationId xmlns:a16="http://schemas.microsoft.com/office/drawing/2014/main" id="{7348C5DF-D62F-D083-6AF2-F6B8DBB7105A}"/>
              </a:ext>
            </a:extLst>
          </p:cNvPr>
          <p:cNvSpPr txBox="1"/>
          <p:nvPr/>
        </p:nvSpPr>
        <p:spPr>
          <a:xfrm>
            <a:off x="689343" y="1885082"/>
            <a:ext cx="10813311" cy="992579"/>
          </a:xfrm>
          <a:prstGeom prst="rect">
            <a:avLst/>
          </a:prstGeom>
          <a:noFill/>
        </p:spPr>
        <p:txBody>
          <a:bodyPr wrap="square" anchor="ctr">
            <a:spAutoFit/>
          </a:bodyPr>
          <a:lstStyle/>
          <a:p>
            <a:pPr algn="just">
              <a:spcBef>
                <a:spcPts val="300"/>
              </a:spcBef>
            </a:pPr>
            <a:r>
              <a:rPr lang="es-ES" sz="1400" b="1" dirty="0">
                <a:solidFill>
                  <a:prstClr val="black"/>
                </a:solidFill>
                <a:latin typeface="Century Gothic" panose="020B0502020202020204" pitchFamily="34" charset="0"/>
              </a:rPr>
              <a:t>El objetivo de la línea de </a:t>
            </a:r>
            <a:r>
              <a:rPr lang="es-ES" sz="1400" b="1" dirty="0">
                <a:solidFill>
                  <a:srgbClr val="CA0530"/>
                </a:solidFill>
                <a:latin typeface="Century Gothic" panose="020B0502020202020204" pitchFamily="34" charset="0"/>
              </a:rPr>
              <a:t>Certificación Internacional </a:t>
            </a:r>
            <a:r>
              <a:rPr lang="es-ES" sz="1400" dirty="0">
                <a:solidFill>
                  <a:prstClr val="black"/>
                </a:solidFill>
                <a:latin typeface="Century Gothic" panose="020B0502020202020204" pitchFamily="34" charset="0"/>
              </a:rPr>
              <a:t>es apoyar las empresas españolas en la obtención de las certificaciones para la comercialización internacional de sus productos fuera de la UE, con el fin de acceder a nuevos mercados y/o clientes, así como mejorar el valor añadido de sus exportaciones, reduciendo el riesgo regulatorio.  </a:t>
            </a:r>
          </a:p>
          <a:p>
            <a:pPr algn="just">
              <a:spcBef>
                <a:spcPts val="300"/>
              </a:spcBef>
            </a:pPr>
            <a:endParaRPr lang="es-ES" sz="1400" dirty="0">
              <a:solidFill>
                <a:prstClr val="black"/>
              </a:solidFill>
              <a:latin typeface="Century Gothic" panose="020B0502020202020204" pitchFamily="34" charset="0"/>
            </a:endParaRPr>
          </a:p>
        </p:txBody>
      </p:sp>
      <p:pic>
        <p:nvPicPr>
          <p:cNvPr id="8" name="Imagen 7" descr="Forma&#10;&#10;Descripción generada automáticamente con confianza baja">
            <a:extLst>
              <a:ext uri="{FF2B5EF4-FFF2-40B4-BE49-F238E27FC236}">
                <a16:creationId xmlns:a16="http://schemas.microsoft.com/office/drawing/2014/main" id="{B48EA093-65E9-D3EE-8314-9829C1E782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6028" y="3665571"/>
            <a:ext cx="540000" cy="504000"/>
          </a:xfrm>
          <a:prstGeom prst="rect">
            <a:avLst/>
          </a:prstGeom>
        </p:spPr>
      </p:pic>
      <p:sp>
        <p:nvSpPr>
          <p:cNvPr id="9" name="Rectángulo 8">
            <a:extLst>
              <a:ext uri="{FF2B5EF4-FFF2-40B4-BE49-F238E27FC236}">
                <a16:creationId xmlns:a16="http://schemas.microsoft.com/office/drawing/2014/main" id="{EADDD607-A81F-BFE2-E9EA-E3F39BE01E5E}"/>
              </a:ext>
            </a:extLst>
          </p:cNvPr>
          <p:cNvSpPr/>
          <p:nvPr/>
        </p:nvSpPr>
        <p:spPr>
          <a:xfrm>
            <a:off x="1777920" y="4345254"/>
            <a:ext cx="4318080" cy="622286"/>
          </a:xfrm>
          <a:prstGeom prst="rect">
            <a:avLst/>
          </a:prstGeom>
        </p:spPr>
        <p:txBody>
          <a:bodyPr wrap="square">
            <a:spAutoFit/>
          </a:bodyPr>
          <a:lstStyle/>
          <a:p>
            <a:pPr algn="just">
              <a:lnSpc>
                <a:spcPct val="130000"/>
              </a:lnSpc>
            </a:pPr>
            <a:r>
              <a:rPr lang="es-ES" sz="1400" b="1" dirty="0">
                <a:latin typeface="Century Gothic" panose="020B0502020202020204" pitchFamily="34" charset="0"/>
              </a:rPr>
              <a:t>455 pymes beneficiarias en 2023</a:t>
            </a:r>
          </a:p>
          <a:p>
            <a:pPr algn="just">
              <a:lnSpc>
                <a:spcPct val="130000"/>
              </a:lnSpc>
            </a:pPr>
            <a:r>
              <a:rPr lang="es-ES" sz="1400" i="1" dirty="0">
                <a:latin typeface="Century Gothic" panose="020B0502020202020204" pitchFamily="34" charset="0"/>
              </a:rPr>
              <a:t>230 pymes beneficiarias en 2024 (pendiente)</a:t>
            </a:r>
          </a:p>
        </p:txBody>
      </p:sp>
      <p:sp>
        <p:nvSpPr>
          <p:cNvPr id="10" name="Rectángulo 9">
            <a:extLst>
              <a:ext uri="{FF2B5EF4-FFF2-40B4-BE49-F238E27FC236}">
                <a16:creationId xmlns:a16="http://schemas.microsoft.com/office/drawing/2014/main" id="{260E0BCE-78E2-B1A2-BB36-C3E92E556658}"/>
              </a:ext>
            </a:extLst>
          </p:cNvPr>
          <p:cNvSpPr/>
          <p:nvPr/>
        </p:nvSpPr>
        <p:spPr>
          <a:xfrm>
            <a:off x="2429063" y="3751381"/>
            <a:ext cx="1584000" cy="377155"/>
          </a:xfrm>
          <a:prstGeom prst="rect">
            <a:avLst/>
          </a:prstGeom>
        </p:spPr>
        <p:txBody>
          <a:bodyPr wrap="square">
            <a:spAutoFit/>
          </a:bodyPr>
          <a:lstStyle/>
          <a:p>
            <a:pPr>
              <a:lnSpc>
                <a:spcPct val="130000"/>
              </a:lnSpc>
            </a:pPr>
            <a:r>
              <a:rPr lang="es-ES" sz="1600" b="1" dirty="0">
                <a:solidFill>
                  <a:srgbClr val="F8D117"/>
                </a:solidFill>
                <a:latin typeface="Century Gothic" panose="020B0502020202020204" pitchFamily="34" charset="0"/>
              </a:rPr>
              <a:t>OBJETIVO</a:t>
            </a:r>
          </a:p>
        </p:txBody>
      </p:sp>
      <p:sp>
        <p:nvSpPr>
          <p:cNvPr id="11" name="Rectángulo 10">
            <a:extLst>
              <a:ext uri="{FF2B5EF4-FFF2-40B4-BE49-F238E27FC236}">
                <a16:creationId xmlns:a16="http://schemas.microsoft.com/office/drawing/2014/main" id="{A7B5F6E2-42D2-257C-2869-F157D40FD4CC}"/>
              </a:ext>
            </a:extLst>
          </p:cNvPr>
          <p:cNvSpPr/>
          <p:nvPr/>
        </p:nvSpPr>
        <p:spPr>
          <a:xfrm>
            <a:off x="2429063" y="4168779"/>
            <a:ext cx="595424" cy="45719"/>
          </a:xfrm>
          <a:prstGeom prst="rect">
            <a:avLst/>
          </a:prstGeom>
          <a:solidFill>
            <a:srgbClr val="F8D117"/>
          </a:solidFill>
          <a:ln>
            <a:solidFill>
              <a:srgbClr val="F8D1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8D117"/>
              </a:solidFill>
            </a:endParaRPr>
          </a:p>
        </p:txBody>
      </p:sp>
      <p:pic>
        <p:nvPicPr>
          <p:cNvPr id="13" name="Imagen 12" descr="Forma&#10;&#10;Descripción generada automáticamente con confianza baja">
            <a:extLst>
              <a:ext uri="{FF2B5EF4-FFF2-40B4-BE49-F238E27FC236}">
                <a16:creationId xmlns:a16="http://schemas.microsoft.com/office/drawing/2014/main" id="{48288F38-222F-28BF-7A7B-55BB2A5FC8B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7920" y="3706246"/>
            <a:ext cx="504000" cy="504000"/>
          </a:xfrm>
          <a:prstGeom prst="rect">
            <a:avLst/>
          </a:prstGeom>
        </p:spPr>
      </p:pic>
      <p:sp>
        <p:nvSpPr>
          <p:cNvPr id="14" name="Rectángulo 13">
            <a:extLst>
              <a:ext uri="{FF2B5EF4-FFF2-40B4-BE49-F238E27FC236}">
                <a16:creationId xmlns:a16="http://schemas.microsoft.com/office/drawing/2014/main" id="{6D74B9AF-A4B1-11D7-4A78-37FCD8662243}"/>
              </a:ext>
            </a:extLst>
          </p:cNvPr>
          <p:cNvSpPr/>
          <p:nvPr/>
        </p:nvSpPr>
        <p:spPr>
          <a:xfrm>
            <a:off x="6606028" y="4345254"/>
            <a:ext cx="5322620" cy="902363"/>
          </a:xfrm>
          <a:prstGeom prst="rect">
            <a:avLst/>
          </a:prstGeom>
        </p:spPr>
        <p:txBody>
          <a:bodyPr wrap="square">
            <a:spAutoFit/>
          </a:bodyPr>
          <a:lstStyle/>
          <a:p>
            <a:pPr algn="just">
              <a:lnSpc>
                <a:spcPct val="130000"/>
              </a:lnSpc>
            </a:pPr>
            <a:r>
              <a:rPr lang="es-ES" sz="1400" b="1" dirty="0">
                <a:latin typeface="Century Gothic" panose="020B0502020202020204" pitchFamily="34" charset="0"/>
              </a:rPr>
              <a:t>La ayuda por empresa es de 20.000 euros, </a:t>
            </a:r>
            <a:r>
              <a:rPr lang="es-ES" sz="1400" dirty="0">
                <a:latin typeface="Century Gothic" panose="020B0502020202020204" pitchFamily="34" charset="0"/>
                <a:sym typeface="Wingdings" panose="05000000000000000000" pitchFamily="2" charset="2"/>
              </a:rPr>
              <a:t>sobre un presupuesto 25.000 €</a:t>
            </a:r>
          </a:p>
          <a:p>
            <a:pPr algn="just">
              <a:lnSpc>
                <a:spcPct val="130000"/>
              </a:lnSpc>
            </a:pPr>
            <a:r>
              <a:rPr lang="es-ES" sz="1400" dirty="0">
                <a:latin typeface="Century Gothic" panose="020B0502020202020204" pitchFamily="34" charset="0"/>
                <a:sym typeface="Wingdings" panose="05000000000000000000" pitchFamily="2" charset="2"/>
              </a:rPr>
              <a:t>(80% aportado por MRR, 20% por la empresa beneficiaria).</a:t>
            </a:r>
          </a:p>
        </p:txBody>
      </p:sp>
      <p:sp>
        <p:nvSpPr>
          <p:cNvPr id="15" name="Rectángulo 14">
            <a:extLst>
              <a:ext uri="{FF2B5EF4-FFF2-40B4-BE49-F238E27FC236}">
                <a16:creationId xmlns:a16="http://schemas.microsoft.com/office/drawing/2014/main" id="{2F787479-1FB0-7CE1-F495-64959101A856}"/>
              </a:ext>
            </a:extLst>
          </p:cNvPr>
          <p:cNvSpPr/>
          <p:nvPr/>
        </p:nvSpPr>
        <p:spPr>
          <a:xfrm>
            <a:off x="7176120" y="3751382"/>
            <a:ext cx="1584000" cy="377155"/>
          </a:xfrm>
          <a:prstGeom prst="rect">
            <a:avLst/>
          </a:prstGeom>
        </p:spPr>
        <p:txBody>
          <a:bodyPr wrap="square">
            <a:spAutoFit/>
          </a:bodyPr>
          <a:lstStyle/>
          <a:p>
            <a:pPr>
              <a:lnSpc>
                <a:spcPct val="130000"/>
              </a:lnSpc>
            </a:pPr>
            <a:r>
              <a:rPr lang="es-ES" sz="1600" b="1" dirty="0">
                <a:solidFill>
                  <a:srgbClr val="F8D117"/>
                </a:solidFill>
                <a:latin typeface="Century Gothic" panose="020B0502020202020204" pitchFamily="34" charset="0"/>
              </a:rPr>
              <a:t>AYUDAS</a:t>
            </a:r>
          </a:p>
        </p:txBody>
      </p:sp>
      <p:sp>
        <p:nvSpPr>
          <p:cNvPr id="16" name="Rectángulo 15">
            <a:extLst>
              <a:ext uri="{FF2B5EF4-FFF2-40B4-BE49-F238E27FC236}">
                <a16:creationId xmlns:a16="http://schemas.microsoft.com/office/drawing/2014/main" id="{C949036C-9D12-6610-9C0A-4E9C74DFEC21}"/>
              </a:ext>
            </a:extLst>
          </p:cNvPr>
          <p:cNvSpPr/>
          <p:nvPr/>
        </p:nvSpPr>
        <p:spPr>
          <a:xfrm>
            <a:off x="7146028" y="4180672"/>
            <a:ext cx="595424" cy="45719"/>
          </a:xfrm>
          <a:prstGeom prst="rect">
            <a:avLst/>
          </a:prstGeom>
          <a:solidFill>
            <a:srgbClr val="F8D117"/>
          </a:solidFill>
          <a:ln>
            <a:solidFill>
              <a:srgbClr val="F8D1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276EB6"/>
              </a:solidFill>
            </a:endParaRPr>
          </a:p>
        </p:txBody>
      </p:sp>
      <p:sp>
        <p:nvSpPr>
          <p:cNvPr id="17" name="Título 1">
            <a:extLst>
              <a:ext uri="{FF2B5EF4-FFF2-40B4-BE49-F238E27FC236}">
                <a16:creationId xmlns:a16="http://schemas.microsoft.com/office/drawing/2014/main" id="{FC787E67-56F4-D9E1-763A-670F6D12724A}"/>
              </a:ext>
            </a:extLst>
          </p:cNvPr>
          <p:cNvSpPr txBox="1">
            <a:spLocks/>
          </p:cNvSpPr>
          <p:nvPr/>
        </p:nvSpPr>
        <p:spPr>
          <a:xfrm>
            <a:off x="551384" y="446220"/>
            <a:ext cx="8818527" cy="671639"/>
          </a:xfrm>
          <a:prstGeom prst="rect">
            <a:avLst/>
          </a:prstGeom>
        </p:spPr>
        <p:txBody>
          <a:bodyPr/>
          <a:lstStyle>
            <a:lvl1pPr algn="l" defTabSz="914400" rtl="0" eaLnBrk="1" latinLnBrk="0" hangingPunct="1">
              <a:lnSpc>
                <a:spcPct val="90000"/>
              </a:lnSpc>
              <a:spcBef>
                <a:spcPct val="0"/>
              </a:spcBef>
              <a:buNone/>
              <a:defRPr sz="3200" kern="1200">
                <a:solidFill>
                  <a:srgbClr val="5B5B5E"/>
                </a:solidFill>
                <a:latin typeface="MorrisSansW01-Medium" panose="02010605020202080104" pitchFamily="2" charset="0"/>
                <a:ea typeface="+mj-ea"/>
                <a:cs typeface="+mj-cs"/>
              </a:defRPr>
            </a:lvl1pPr>
          </a:lstStyle>
          <a:p>
            <a:pPr>
              <a:spcAft>
                <a:spcPts val="600"/>
              </a:spcAft>
            </a:pPr>
            <a:r>
              <a:rPr lang="en-US" sz="1600" b="1" cap="all" dirty="0" err="1">
                <a:solidFill>
                  <a:srgbClr val="5B5B5E"/>
                </a:solidFill>
                <a:latin typeface="Gill Sans MT" panose="020B0502020104020203" pitchFamily="34" charset="0"/>
              </a:rPr>
              <a:t>certificación</a:t>
            </a:r>
            <a:r>
              <a:rPr lang="en-US" sz="1600" b="1" cap="all" dirty="0">
                <a:solidFill>
                  <a:srgbClr val="5B5B5E"/>
                </a:solidFill>
                <a:latin typeface="Gill Sans MT" panose="020B0502020104020203" pitchFamily="34" charset="0"/>
              </a:rPr>
              <a:t> Internacional</a:t>
            </a:r>
            <a:r>
              <a:rPr lang="en-US" sz="600" dirty="0">
                <a:latin typeface="Gill Sans MT" panose="020B0502020104020203" pitchFamily="34" charset="0"/>
              </a:rPr>
              <a:t>  </a:t>
            </a:r>
          </a:p>
          <a:p>
            <a:r>
              <a:rPr lang="en-US" sz="2000" b="1" dirty="0">
                <a:solidFill>
                  <a:srgbClr val="F5AC08"/>
                </a:solidFill>
                <a:latin typeface="Century Gothic" panose="020B0502020202020204" pitchFamily="34" charset="0"/>
              </a:rPr>
              <a:t>1. </a:t>
            </a:r>
            <a:r>
              <a:rPr lang="en-US" sz="2000" dirty="0">
                <a:solidFill>
                  <a:srgbClr val="CA0530"/>
                </a:solidFill>
                <a:latin typeface="Century Gothic" panose="020B0502020202020204" pitchFamily="34" charset="0"/>
              </a:rPr>
              <a:t>OBJETIVO</a:t>
            </a:r>
          </a:p>
        </p:txBody>
      </p:sp>
    </p:spTree>
    <p:extLst>
      <p:ext uri="{BB962C8B-B14F-4D97-AF65-F5344CB8AC3E}">
        <p14:creationId xmlns:p14="http://schemas.microsoft.com/office/powerpoint/2010/main" val="15388906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15810</TotalTime>
  <Words>1288</Words>
  <Application>Microsoft Office PowerPoint</Application>
  <PresentationFormat>Pantalla panoràmica</PresentationFormat>
  <Paragraphs>178</Paragraphs>
  <Slides>11</Slides>
  <Notes>0</Notes>
  <HiddenSlides>0</HiddenSlides>
  <MMClips>0</MMClips>
  <ScaleCrop>false</ScaleCrop>
  <HeadingPairs>
    <vt:vector size="6" baseType="variant">
      <vt:variant>
        <vt:lpstr>Tipus de lletra utilitzats</vt:lpstr>
      </vt:variant>
      <vt:variant>
        <vt:i4>6</vt:i4>
      </vt:variant>
      <vt:variant>
        <vt:lpstr>Tema</vt:lpstr>
      </vt:variant>
      <vt:variant>
        <vt:i4>1</vt:i4>
      </vt:variant>
      <vt:variant>
        <vt:lpstr>Títols de les diapositives</vt:lpstr>
      </vt:variant>
      <vt:variant>
        <vt:i4>11</vt:i4>
      </vt:variant>
    </vt:vector>
  </HeadingPairs>
  <TitlesOfParts>
    <vt:vector size="18" baseType="lpstr">
      <vt:lpstr>Arial</vt:lpstr>
      <vt:lpstr>Calibri</vt:lpstr>
      <vt:lpstr>Century Gothic</vt:lpstr>
      <vt:lpstr>Gill Sans MT</vt:lpstr>
      <vt:lpstr>MorrisSansW01-Medium</vt:lpstr>
      <vt:lpstr>Wingdings</vt:lpstr>
      <vt:lpstr>Tema de Office</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Israel Angulo</dc:creator>
  <cp:lastModifiedBy>Marc Rodríguez</cp:lastModifiedBy>
  <cp:revision>194</cp:revision>
  <cp:lastPrinted>2023-05-09T11:47:21Z</cp:lastPrinted>
  <dcterms:created xsi:type="dcterms:W3CDTF">2014-03-03T10:10:41Z</dcterms:created>
  <dcterms:modified xsi:type="dcterms:W3CDTF">2023-05-11T07:06:45Z</dcterms:modified>
</cp:coreProperties>
</file>